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74" r:id="rId13"/>
    <p:sldId id="281" r:id="rId14"/>
    <p:sldId id="268" r:id="rId15"/>
    <p:sldId id="269" r:id="rId16"/>
    <p:sldId id="293" r:id="rId17"/>
    <p:sldId id="270" r:id="rId18"/>
    <p:sldId id="271" r:id="rId19"/>
    <p:sldId id="283" r:id="rId20"/>
    <p:sldId id="287" r:id="rId21"/>
    <p:sldId id="288" r:id="rId22"/>
    <p:sldId id="289" r:id="rId23"/>
    <p:sldId id="290" r:id="rId24"/>
    <p:sldId id="292" r:id="rId25"/>
    <p:sldId id="272" r:id="rId26"/>
    <p:sldId id="273"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893061A-FAF8-4E5F-83B5-6CD700EFF3A8}" type="datetimeFigureOut">
              <a:rPr lang="tr-TR"/>
              <a:pPr>
                <a:defRPr/>
              </a:pPr>
              <a:t>03.03.2015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A900929-B4D3-489C-A3B4-35266468C0E2}"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Slayt Görüntüsü Yer Tutucusu"/>
          <p:cNvSpPr>
            <a:spLocks noGrp="1" noRot="1" noChangeAspect="1"/>
          </p:cNvSpPr>
          <p:nvPr>
            <p:ph type="sldImg"/>
          </p:nvPr>
        </p:nvSpPr>
        <p:spPr bwMode="auto">
          <a:noFill/>
          <a:ln>
            <a:solidFill>
              <a:srgbClr val="000000"/>
            </a:solidFill>
            <a:miter lim="800000"/>
            <a:headEnd/>
            <a:tailEnd/>
          </a:ln>
        </p:spPr>
      </p:sp>
      <p:sp>
        <p:nvSpPr>
          <p:cNvPr id="1741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41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2DA516-9702-442E-8E94-F00FEB24D72A}" type="slidenum">
              <a:rPr lang="tr-TR">
                <a:cs typeface="Arial" charset="0"/>
              </a:rPr>
              <a:pPr fontAlgn="base">
                <a:spcBef>
                  <a:spcPct val="0"/>
                </a:spcBef>
                <a:spcAft>
                  <a:spcPct val="0"/>
                </a:spcAft>
                <a:defRPr/>
              </a:pPr>
              <a:t>2</a:t>
            </a:fld>
            <a:endParaRPr lang="tr-T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993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3993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F3B0A4-1059-4414-9DB5-077C79F318FA}" type="slidenum">
              <a:rPr lang="tr-TR">
                <a:cs typeface="Arial" charset="0"/>
              </a:rPr>
              <a:pPr fontAlgn="base">
                <a:spcBef>
                  <a:spcPct val="0"/>
                </a:spcBef>
                <a:spcAft>
                  <a:spcPct val="0"/>
                </a:spcAft>
                <a:defRPr/>
              </a:pPr>
              <a:t>23</a:t>
            </a:fld>
            <a:endParaRPr lang="tr-TR">
              <a:latin typeface="Times New Roman Tur" pitchFamily="18"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879E5-86AA-44C0-A7A7-3205FDECB44B}" type="slidenum">
              <a:rPr lang="en-AU">
                <a:cs typeface="Arial" charset="0"/>
              </a:rPr>
              <a:pPr fontAlgn="base">
                <a:spcBef>
                  <a:spcPct val="0"/>
                </a:spcBef>
                <a:spcAft>
                  <a:spcPct val="0"/>
                </a:spcAft>
                <a:defRPr/>
              </a:pPr>
              <a:t>26</a:t>
            </a:fld>
            <a:endParaRPr lang="en-AU">
              <a:cs typeface="Arial" charset="0"/>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pPr>
              <a:defRPr/>
            </a:pPr>
            <a:fld id="{95EBFB13-08F5-4DFB-BE13-98E81DA5482F}" type="datetimeFigureOut">
              <a:rPr lang="tr-TR" smtClean="0"/>
              <a:pPr>
                <a:defRPr/>
              </a:pPr>
              <a:t>03.03.2015</a:t>
            </a:fld>
            <a:endParaRPr lang="tr-TR"/>
          </a:p>
        </p:txBody>
      </p:sp>
      <p:sp>
        <p:nvSpPr>
          <p:cNvPr id="17" name="16 Altbilgi Yer Tutucusu"/>
          <p:cNvSpPr>
            <a:spLocks noGrp="1"/>
          </p:cNvSpPr>
          <p:nvPr>
            <p:ph type="ftr" sz="quarter" idx="11"/>
          </p:nvPr>
        </p:nvSpPr>
        <p:spPr/>
        <p:txBody>
          <a:bodyPr/>
          <a:lstStyle/>
          <a:p>
            <a:pPr>
              <a:defRPr/>
            </a:pPr>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19074808-1F11-4BEA-AEA9-84D4CE6EAC36}" type="slidenum">
              <a:rPr lang="tr-TR" smtClean="0"/>
              <a:pPr>
                <a:defRPr/>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B3C1DD3F-A6E4-4068-A692-854B9BC97E19}" type="datetimeFigureOut">
              <a:rPr lang="tr-TR" smtClean="0"/>
              <a:pPr>
                <a:defRPr/>
              </a:pPr>
              <a:t>03.03.2015</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F33B432C-5B08-4298-9D37-15010A730F67}"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CCF99367-2ED3-4BAA-8EDF-8E2FBDA67497}" type="datetimeFigureOut">
              <a:rPr lang="tr-TR" smtClean="0"/>
              <a:pPr>
                <a:defRPr/>
              </a:pPr>
              <a:t>03.03.2015</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9D5E7F02-0182-489B-9504-A4EECCF86AF1}"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lvl1pPr>
          </a:lstStyle>
          <a:p>
            <a:pPr>
              <a:defRPr/>
            </a:pPr>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C5006697-35C6-474D-8925-3F9F9CC29688}" type="slidenum">
              <a:rPr lang="tr-TR"/>
              <a:pPr>
                <a:defRPr/>
              </a:pPr>
              <a:t>‹#›</a:t>
            </a:fld>
            <a:endParaRPr lang="tr-TR">
              <a:latin typeface="Times New Roman Tur" charset="-9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pPr>
              <a:defRPr/>
            </a:pPr>
            <a:fld id="{E7275EE3-67E6-41C3-9FEB-D0DD9A4C849E}" type="datetimeFigureOut">
              <a:rPr lang="tr-TR" smtClean="0"/>
              <a:pPr>
                <a:defRPr/>
              </a:pPr>
              <a:t>03.03.2015</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1739E092-F843-4A8C-AF27-6972CD1AF3A9}" type="slidenum">
              <a:rPr lang="tr-TR" smtClean="0"/>
              <a:pPr>
                <a:defRPr/>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0DE7A9BD-FE60-419E-BCD7-E22C46517A08}" type="datetimeFigureOut">
              <a:rPr lang="tr-TR" smtClean="0"/>
              <a:pPr>
                <a:defRPr/>
              </a:pPr>
              <a:t>03.03.2015</a:t>
            </a:fld>
            <a:endParaRPr lang="tr-TR"/>
          </a:p>
        </p:txBody>
      </p:sp>
      <p:sp>
        <p:nvSpPr>
          <p:cNvPr id="5" name="4 Altbilgi Yer Tutucusu"/>
          <p:cNvSpPr>
            <a:spLocks noGrp="1"/>
          </p:cNvSpPr>
          <p:nvPr>
            <p:ph type="ftr" sz="quarter" idx="11"/>
          </p:nvPr>
        </p:nvSpPr>
        <p:spPr>
          <a:xfrm>
            <a:off x="800100" y="6172200"/>
            <a:ext cx="4000500" cy="457200"/>
          </a:xfrm>
        </p:spPr>
        <p:txBody>
          <a:bodyPr/>
          <a:lstStyle/>
          <a:p>
            <a:pPr>
              <a:defRPr/>
            </a:pPr>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pPr>
              <a:defRPr/>
            </a:pPr>
            <a:fld id="{3C1D702B-F457-4665-B00A-F74D689258BF}"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fld id="{C2310460-3F01-4C7B-9508-FBAA32132AF6}" type="datetimeFigureOut">
              <a:rPr lang="tr-TR" smtClean="0"/>
              <a:pPr>
                <a:defRPr/>
              </a:pPr>
              <a:t>03.03.2015</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FD59A1D7-3955-4D93-8722-DB0514B8FD21}" type="slidenum">
              <a:rPr lang="tr-TR" smtClean="0"/>
              <a:pPr>
                <a:defRPr/>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pPr>
              <a:defRPr/>
            </a:pPr>
            <a:fld id="{553EA087-29A6-403B-B918-59B2645F3612}" type="datetimeFigureOut">
              <a:rPr lang="tr-TR" smtClean="0"/>
              <a:pPr>
                <a:defRPr/>
              </a:pPr>
              <a:t>03.03.2015</a:t>
            </a:fld>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6902133B-707D-4CF9-9F0E-A6ABC422A818}" type="slidenum">
              <a:rPr lang="tr-TR" smtClean="0"/>
              <a:pPr>
                <a:defRPr/>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E86E202F-EC9C-42DA-8407-1F22A40497AF}" type="datetimeFigureOut">
              <a:rPr lang="tr-TR" smtClean="0"/>
              <a:pPr>
                <a:defRPr/>
              </a:pPr>
              <a:t>03.03.2015</a:t>
            </a:fld>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0D901283-E85E-4BF7-B128-3CFD99A6AA2C}"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32B75437-E9E3-4F0D-A4DC-0CC39E245EBA}" type="datetimeFigureOut">
              <a:rPr lang="tr-TR" smtClean="0"/>
              <a:pPr>
                <a:defRPr/>
              </a:pPr>
              <a:t>03.03.2015</a:t>
            </a:fld>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50C91979-F222-43B8-9324-8E702045F56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fld id="{6CD3356F-47FB-4908-9279-B6D50B651449}" type="datetimeFigureOut">
              <a:rPr lang="tr-TR" smtClean="0"/>
              <a:pPr>
                <a:defRPr/>
              </a:pPr>
              <a:t>03.03.2015</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B9C10029-50ED-4C24-A8AA-31682A5C2692}" type="slidenum">
              <a:rPr lang="tr-TR" smtClean="0"/>
              <a:pPr>
                <a:defRPr/>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fld id="{6202DBE6-ACD3-4027-B2EF-09FD4C42C9AC}" type="datetimeFigureOut">
              <a:rPr lang="tr-TR" smtClean="0"/>
              <a:pPr>
                <a:defRPr/>
              </a:pPr>
              <a:t>03.03.2015</a:t>
            </a:fld>
            <a:endParaRPr lang="tr-TR"/>
          </a:p>
        </p:txBody>
      </p:sp>
      <p:sp>
        <p:nvSpPr>
          <p:cNvPr id="6" name="5 Altbilgi Yer Tutucusu"/>
          <p:cNvSpPr>
            <a:spLocks noGrp="1"/>
          </p:cNvSpPr>
          <p:nvPr>
            <p:ph type="ftr" sz="quarter" idx="11"/>
          </p:nvPr>
        </p:nvSpPr>
        <p:spPr>
          <a:xfrm>
            <a:off x="914400" y="6172200"/>
            <a:ext cx="3886200" cy="457200"/>
          </a:xfrm>
        </p:spPr>
        <p:txBody>
          <a:bodyPr/>
          <a:lstStyle/>
          <a:p>
            <a:pPr>
              <a:defRPr/>
            </a:pPr>
            <a:endParaRPr lang="tr-TR"/>
          </a:p>
        </p:txBody>
      </p:sp>
      <p:sp>
        <p:nvSpPr>
          <p:cNvPr id="7" name="6 Slayt Numarası Yer Tutucusu"/>
          <p:cNvSpPr>
            <a:spLocks noGrp="1"/>
          </p:cNvSpPr>
          <p:nvPr>
            <p:ph type="sldNum" sz="quarter" idx="12"/>
          </p:nvPr>
        </p:nvSpPr>
        <p:spPr>
          <a:xfrm>
            <a:off x="146304" y="6208776"/>
            <a:ext cx="457200" cy="457200"/>
          </a:xfrm>
        </p:spPr>
        <p:txBody>
          <a:bodyPr/>
          <a:lstStyle/>
          <a:p>
            <a:pPr>
              <a:defRPr/>
            </a:pPr>
            <a:fld id="{9A0B8324-7AC7-4689-A797-CF07D45E716F}" type="slidenum">
              <a:rPr lang="tr-TR" smtClean="0"/>
              <a:pPr>
                <a:defRPr/>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3789ECF6-ECA6-45BB-B45F-FF55C6640595}" type="datetimeFigureOut">
              <a:rPr lang="tr-TR" smtClean="0"/>
              <a:pPr>
                <a:defRPr/>
              </a:pPr>
              <a:t>03.03.2015</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ED4E43EF-6843-4934-893B-88AAA8CF15CE}"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tr/imgres?imgurl=http://www.elestiri-yorum.org/wp-content/uploads/2009/10/%C4%B0yi-k%C3%B6t%C3%BC.gif&amp;imgrefurl=http://engelliler.gen.tr/f84/iyi-ve-kotu-9352/&amp;usg=___sNJ5G8Pj4D0dXpvTlPNUVjD7GM=&amp;h=375&amp;w=400&amp;sz=3&amp;hl=tr&amp;start=81&amp;zoom=1&amp;tbnid=ZMNBwWQ0QogCvM:&amp;tbnh=116&amp;tbnw=124&amp;ei=JdbxTuThJMbSsga24enPDw&amp;prev=/search?q=de%C4%9Ferli+insan+de%C4%9Fersiz+insan&amp;start=63&amp;hl=tr&amp;sa=N&amp;gbv=2&amp;tbm=isch&amp;itbs=1"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com.tr/imgres?imgurl=http://img72.imageshack.us/img72/3299/77110780fr9.jpg&amp;imgrefurl=http://forum.shiftdelete.net/siir-oyku-deneme/176990-ayrilmayi-da-bilmek-gerekir.html&amp;usg=__pSF8IU13qbNeJZ9f7pKHGP4Q2lQ=&amp;h=640&amp;w=477&amp;sz=42&amp;hl=tr&amp;start=57&amp;zoom=1&amp;tbnid=YYEiA4sFWI2RCM:&amp;tbnh=137&amp;tbnw=102&amp;ei=-NXxTpSiDJGssAbB69wT&amp;prev=/search?q=de%C4%9Ferli+insan+de%C4%9Fersiz+insan&amp;start=42&amp;hl=tr&amp;sa=N&amp;gbv=2&amp;tbm=isch&amp;itbs=1" TargetMode="External"/><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hyperlink" Target="http://www.google.com.tr/imgres?imgurl=http://www.balkanlarkoleji.k12.tr/images/almanca/alm_6.1.gif&amp;imgrefurl=http://www.balkanlarkoleji.k12.tr/kolej/almanca-6-snflar&amp;usg=__gLKTR1akeWudN8LxLg6w5GWwyv4=&amp;h=371&amp;w=400&amp;sz=49&amp;hl=tr&amp;start=136&amp;zoom=1&amp;tbnid=zMPGFX_jD_l7zM:&amp;tbnh=115&amp;tbnw=124&amp;ei=rdrxTsS-K4zHswb02qkP&amp;prev=/search?q=ya%C5%9Fayarak+%C3%B6%C4%9Frenme&amp;start=126&amp;hl=tr&amp;sa=N&amp;gbv=2&amp;tbm=isch&amp;itbs=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wmf"/><Relationship Id="rId1" Type="http://schemas.openxmlformats.org/officeDocument/2006/relationships/slideLayout" Target="../slideLayouts/slideLayout12.xml"/><Relationship Id="rId5" Type="http://schemas.openxmlformats.org/officeDocument/2006/relationships/image" Target="../media/image22.jpeg"/><Relationship Id="rId4" Type="http://schemas.openxmlformats.org/officeDocument/2006/relationships/hyperlink" Target="http://www.google.com.tr/imgres?imgurl=http://img0.liveinternet.ru/images/attach/b/3/26/948/26948693_1.jpg&amp;imgrefurl=http://www.geldik.com/bebek-resimleri/49091-bi-dunya-cocukluk-bi-dunya-cocukluk-resimler.html&amp;usg=__UBVFxSyo427Ky27-FfKybJzCoU4=&amp;h=650&amp;w=650&amp;sz=244&amp;hl=tr&amp;start=4&amp;zoom=1&amp;tbnid=BlVloYvMl7N-iM:&amp;tbnh=137&amp;tbnw=137&amp;ei=JuHxTvyOC9HrsgbF6oTJDw&amp;prev=/search?q=%C3%A7ocukluk&amp;hl=tr&amp;sa=N&amp;gbv=2&amp;tbm=isch&amp;itbs=1"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com.tr/imgres?imgurl=http://www.mizahvecizgi.com/metinler/data/upimages/milkodikovsergi_2_karikatur_7.jpg&amp;imgrefurl=http://www.mizahvecizgi.com/ustalar_orta.php?subaction=showfull&amp;id=1243422903&amp;archive=&amp;start_from=&amp;ucat=37&amp;&amp;usg=__p2-hB3ffsqymBy_RWtMWqcfSNno=&amp;h=418&amp;w=440&amp;sz=120&amp;hl=tr&amp;start=7&amp;zoom=1&amp;tbnid=G0I0BbFjp7I4lM:&amp;tbnh=121&amp;tbnw=127&amp;ei=eObxTprlH9HtsgaHhcDIDw&amp;prev=/search?q=tutars%C4%B1zl%C4%B1k&amp;hl=tr&amp;sa=N&amp;gbv=2&amp;tbm=isch&amp;itbs=1"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etin kutusu"/>
          <p:cNvSpPr txBox="1">
            <a:spLocks noChangeArrowheads="1"/>
          </p:cNvSpPr>
          <p:nvPr/>
        </p:nvSpPr>
        <p:spPr bwMode="auto">
          <a:xfrm>
            <a:off x="214313" y="2071688"/>
            <a:ext cx="4000500" cy="3477875"/>
          </a:xfrm>
          <a:prstGeom prst="rect">
            <a:avLst/>
          </a:prstGeom>
          <a:noFill/>
          <a:ln w="9525">
            <a:noFill/>
            <a:miter lim="800000"/>
            <a:headEnd/>
            <a:tailEnd/>
          </a:ln>
        </p:spPr>
        <p:txBody>
          <a:bodyPr>
            <a:spAutoFit/>
          </a:bodyPr>
          <a:lstStyle/>
          <a:p>
            <a:r>
              <a:rPr lang="tr-TR" sz="5400" dirty="0">
                <a:latin typeface="Comic Sans MS" pitchFamily="66" charset="0"/>
              </a:rPr>
              <a:t>DEĞERLER EĞİTİMİ</a:t>
            </a:r>
          </a:p>
          <a:p>
            <a:endParaRPr lang="tr-TR" sz="2800" dirty="0">
              <a:latin typeface="Comic Sans MS" pitchFamily="66" charset="0"/>
            </a:endParaRPr>
          </a:p>
          <a:p>
            <a:endParaRPr lang="tr-TR" sz="2800" dirty="0">
              <a:latin typeface="Comic Sans MS" pitchFamily="66" charset="0"/>
            </a:endParaRPr>
          </a:p>
          <a:p>
            <a:r>
              <a:rPr lang="tr-TR" sz="2800" dirty="0" smtClean="0">
                <a:latin typeface="Comic Sans MS" pitchFamily="66" charset="0"/>
              </a:rPr>
              <a:t>ANADOLU EFES İLKOKULU</a:t>
            </a:r>
            <a:endParaRPr lang="tr-TR" sz="2800" dirty="0">
              <a:latin typeface="Comic Sans MS" pitchFamily="66" charset="0"/>
            </a:endParaRPr>
          </a:p>
        </p:txBody>
      </p:sp>
      <p:pic>
        <p:nvPicPr>
          <p:cNvPr id="4" name="Picture 1"/>
          <p:cNvPicPr>
            <a:picLocks noChangeAspect="1" noChangeArrowheads="1"/>
          </p:cNvPicPr>
          <p:nvPr/>
        </p:nvPicPr>
        <p:blipFill>
          <a:blip r:embed="rId2" cstate="print"/>
          <a:srcRect/>
          <a:stretch>
            <a:fillRect/>
          </a:stretch>
        </p:blipFill>
        <p:spPr bwMode="auto">
          <a:xfrm>
            <a:off x="5133975" y="2143125"/>
            <a:ext cx="4010025" cy="4143375"/>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214313" y="228600"/>
            <a:ext cx="8715375" cy="758825"/>
          </a:xfrm>
        </p:spPr>
        <p:txBody>
          <a:bodyPr/>
          <a:lstStyle/>
          <a:p>
            <a:pPr eaLnBrk="1" fontAlgn="auto" hangingPunct="1">
              <a:spcAft>
                <a:spcPts val="0"/>
              </a:spcAft>
              <a:defRPr/>
            </a:pPr>
            <a:r>
              <a:rPr lang="tr-TR" b="1" dirty="0" smtClean="0">
                <a:solidFill>
                  <a:srgbClr val="89006F"/>
                </a:solidFill>
                <a:latin typeface="Comic Sans MS" pitchFamily="66" charset="0"/>
              </a:rPr>
              <a:t>DEĞERLER EĞİTİMİ</a:t>
            </a:r>
          </a:p>
        </p:txBody>
      </p:sp>
      <p:sp>
        <p:nvSpPr>
          <p:cNvPr id="26626" name="2 İçerik Yer Tutucusu"/>
          <p:cNvSpPr>
            <a:spLocks noGrp="1"/>
          </p:cNvSpPr>
          <p:nvPr>
            <p:ph sz="quarter" idx="1"/>
          </p:nvPr>
        </p:nvSpPr>
        <p:spPr>
          <a:xfrm>
            <a:off x="214313" y="1143000"/>
            <a:ext cx="8643937" cy="5143500"/>
          </a:xfrm>
        </p:spPr>
        <p:txBody>
          <a:bodyPr/>
          <a:lstStyle/>
          <a:p>
            <a:pPr algn="just" eaLnBrk="1" hangingPunct="1">
              <a:lnSpc>
                <a:spcPct val="90000"/>
              </a:lnSpc>
              <a:buFont typeface="Wingdings 2" pitchFamily="18" charset="2"/>
              <a:buNone/>
            </a:pPr>
            <a:endParaRPr lang="tr-TR" sz="2800" b="1" smtClean="0"/>
          </a:p>
          <a:p>
            <a:pPr algn="just" eaLnBrk="1" hangingPunct="1">
              <a:lnSpc>
                <a:spcPct val="90000"/>
              </a:lnSpc>
              <a:buFont typeface="Wingdings 2" pitchFamily="18" charset="2"/>
              <a:buNone/>
            </a:pPr>
            <a:r>
              <a:rPr lang="tr-TR" sz="2800" b="1" smtClean="0">
                <a:latin typeface="Comic Sans MS" pitchFamily="66" charset="0"/>
              </a:rPr>
              <a:t>     Değerler eğitiminin amacı, çocuğun doğuştan getirdiği en iyi tarafı ortaya çıkarmak; kişiliğinin her yönüyle gelişmesini sağlamak; insani mükemmelliğe ulaşmasına yardımcı olmak; bireyi ve toplumu kötü ahlaktan korumak ve kurtarmak, bunun yanında iyi ahlakla donatmak ve devamını sağlamaktır.</a:t>
            </a:r>
            <a:r>
              <a:rPr lang="tr-TR" sz="2800" smtClean="0">
                <a:latin typeface="Comic Sans MS" pitchFamily="66" charset="0"/>
              </a:rPr>
              <a:t> </a:t>
            </a:r>
          </a:p>
        </p:txBody>
      </p:sp>
      <p:pic>
        <p:nvPicPr>
          <p:cNvPr id="26627" name="Picture 1"/>
          <p:cNvPicPr>
            <a:picLocks noChangeAspect="1" noChangeArrowheads="1"/>
          </p:cNvPicPr>
          <p:nvPr/>
        </p:nvPicPr>
        <p:blipFill>
          <a:blip r:embed="rId2" cstate="print"/>
          <a:srcRect/>
          <a:stretch>
            <a:fillRect/>
          </a:stretch>
        </p:blipFill>
        <p:spPr bwMode="auto">
          <a:xfrm>
            <a:off x="2357438" y="4500563"/>
            <a:ext cx="3543300" cy="2071687"/>
          </a:xfrm>
          <a:prstGeom prst="rect">
            <a:avLst/>
          </a:prstGeom>
          <a:noFill/>
          <a:ln w="9525">
            <a:noFill/>
            <a:round/>
            <a:headEnd/>
            <a:tailEnd/>
          </a:ln>
        </p:spPr>
      </p:pic>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subTitle" idx="1"/>
          </p:nvPr>
        </p:nvSpPr>
        <p:spPr>
          <a:xfrm>
            <a:off x="428625" y="2428875"/>
            <a:ext cx="8429625" cy="2714625"/>
          </a:xfrm>
        </p:spPr>
        <p:txBody>
          <a:bodyPr>
            <a:normAutofit fontScale="92500"/>
          </a:bodyPr>
          <a:lstStyle/>
          <a:p>
            <a:pPr eaLnBrk="1" fontAlgn="auto" hangingPunct="1">
              <a:spcAft>
                <a:spcPts val="0"/>
              </a:spcAft>
              <a:defRPr/>
            </a:pPr>
            <a:endParaRPr lang="tr-TR" sz="2800" b="1" dirty="0" smtClean="0"/>
          </a:p>
          <a:p>
            <a:pPr eaLnBrk="1" fontAlgn="auto" hangingPunct="1">
              <a:spcAft>
                <a:spcPts val="0"/>
              </a:spcAft>
              <a:defRPr/>
            </a:pPr>
            <a:r>
              <a:rPr lang="tr-TR" sz="2800" b="1" dirty="0" smtClean="0">
                <a:solidFill>
                  <a:schemeClr val="tx1"/>
                </a:solidFill>
              </a:rPr>
              <a:t>            </a:t>
            </a:r>
            <a:r>
              <a:rPr lang="tr-TR" sz="2800" b="1" dirty="0" smtClean="0">
                <a:solidFill>
                  <a:schemeClr val="tx1"/>
                </a:solidFill>
                <a:latin typeface="Comic Sans MS" pitchFamily="66" charset="0"/>
              </a:rPr>
              <a:t>Değerler eğitimi kalbe, zekâya ve iradeye hitap etmeli ve amacı iyiliği sevdirmek, tanıtmak, istetmek olmalıdır. Değerler eğitimi önce çocuğun ve gencin duyarlılığına hitap etmelidir. Değerler eğitimi, irade üzerinde de etki yapmalıdır.</a:t>
            </a:r>
            <a:r>
              <a:rPr lang="tr-TR" sz="2800" dirty="0" smtClean="0">
                <a:solidFill>
                  <a:schemeClr val="tx1"/>
                </a:solidFill>
                <a:latin typeface="Comic Sans MS" pitchFamily="66" charset="0"/>
              </a:rPr>
              <a:t> </a:t>
            </a:r>
          </a:p>
        </p:txBody>
      </p:sp>
      <p:sp>
        <p:nvSpPr>
          <p:cNvPr id="5" name="4 Başlık"/>
          <p:cNvSpPr>
            <a:spLocks noGrp="1"/>
          </p:cNvSpPr>
          <p:nvPr>
            <p:ph type="ctrTitle"/>
          </p:nvPr>
        </p:nvSpPr>
        <p:spPr>
          <a:xfrm>
            <a:off x="2571736" y="857233"/>
            <a:ext cx="5886464" cy="1500197"/>
          </a:xfrm>
        </p:spPr>
        <p:txBody>
          <a:bodyPr/>
          <a:lstStyle/>
          <a:p>
            <a:pPr eaLnBrk="1" fontAlgn="auto" hangingPunct="1">
              <a:spcAft>
                <a:spcPts val="0"/>
              </a:spcAft>
              <a:defRPr/>
            </a:pPr>
            <a:r>
              <a:rPr lang="tr-TR" dirty="0" smtClean="0">
                <a:latin typeface="Comic Sans MS" pitchFamily="66" charset="0"/>
              </a:rPr>
              <a:t>DEĞERLER EĞİTİMİ NASIL OLMALI?</a:t>
            </a:r>
            <a:endParaRPr lang="tr-TR" dirty="0">
              <a:latin typeface="Comic Sans MS" pitchFamily="66" charset="0"/>
            </a:endParaRPr>
          </a:p>
        </p:txBody>
      </p:sp>
      <p:pic>
        <p:nvPicPr>
          <p:cNvPr id="27651" name="Picture 7" descr="kids-soccerec"/>
          <p:cNvPicPr>
            <a:picLocks noChangeAspect="1" noChangeArrowheads="1"/>
          </p:cNvPicPr>
          <p:nvPr/>
        </p:nvPicPr>
        <p:blipFill>
          <a:blip r:embed="rId2" cstate="print"/>
          <a:srcRect/>
          <a:stretch>
            <a:fillRect/>
          </a:stretch>
        </p:blipFill>
        <p:spPr bwMode="auto">
          <a:xfrm>
            <a:off x="179388" y="188913"/>
            <a:ext cx="2233612" cy="1536700"/>
          </a:xfrm>
          <a:prstGeom prst="rect">
            <a:avLst/>
          </a:prstGeom>
          <a:noFill/>
          <a:ln w="9525">
            <a:noFill/>
            <a:miter lim="800000"/>
            <a:headEnd/>
            <a:tailEnd/>
          </a:ln>
        </p:spPr>
      </p:pic>
      <p:pic>
        <p:nvPicPr>
          <p:cNvPr id="27652" name="Picture 4"/>
          <p:cNvPicPr>
            <a:picLocks noChangeAspect="1" noChangeArrowheads="1"/>
          </p:cNvPicPr>
          <p:nvPr/>
        </p:nvPicPr>
        <p:blipFill>
          <a:blip r:embed="rId3" cstate="print"/>
          <a:srcRect/>
          <a:stretch>
            <a:fillRect/>
          </a:stretch>
        </p:blipFill>
        <p:spPr bwMode="auto">
          <a:xfrm>
            <a:off x="5572125" y="5286375"/>
            <a:ext cx="2000250" cy="1571625"/>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dirty="0"/>
          </a:p>
        </p:txBody>
      </p:sp>
      <p:graphicFrame>
        <p:nvGraphicFramePr>
          <p:cNvPr id="23554" name="Object 5"/>
          <p:cNvGraphicFramePr>
            <a:graphicFrameLocks noChangeAspect="1"/>
          </p:cNvGraphicFramePr>
          <p:nvPr>
            <p:ph sz="quarter" idx="1"/>
          </p:nvPr>
        </p:nvGraphicFramePr>
        <p:xfrm>
          <a:off x="2944813" y="2251075"/>
          <a:ext cx="3709987" cy="2963863"/>
        </p:xfrm>
        <a:graphic>
          <a:graphicData uri="http://schemas.openxmlformats.org/presentationml/2006/ole">
            <p:oleObj spid="_x0000_s23554" name="Clip" r:id="rId3" imgW="3709440" imgH="2963520" progId="">
              <p:embed/>
            </p:oleObj>
          </a:graphicData>
        </a:graphic>
      </p:graphicFrame>
      <p:graphicFrame>
        <p:nvGraphicFramePr>
          <p:cNvPr id="23555" name="Object 3"/>
          <p:cNvGraphicFramePr>
            <a:graphicFrameLocks noChangeAspect="1"/>
          </p:cNvGraphicFramePr>
          <p:nvPr/>
        </p:nvGraphicFramePr>
        <p:xfrm>
          <a:off x="179388" y="0"/>
          <a:ext cx="9144000" cy="6858000"/>
        </p:xfrm>
        <a:graphic>
          <a:graphicData uri="http://schemas.openxmlformats.org/presentationml/2006/ole">
            <p:oleObj spid="_x0000_s23555" name="Clip" r:id="rId4" imgW="3709440" imgH="2963520" progId="">
              <p:embed/>
            </p:oleObj>
          </a:graphicData>
        </a:graphic>
      </p:graphicFrame>
      <p:sp>
        <p:nvSpPr>
          <p:cNvPr id="6" name="Rectangle 2"/>
          <p:cNvSpPr txBox="1">
            <a:spLocks noChangeArrowheads="1"/>
          </p:cNvSpPr>
          <p:nvPr/>
        </p:nvSpPr>
        <p:spPr>
          <a:xfrm>
            <a:off x="395288" y="260350"/>
            <a:ext cx="8458200" cy="515938"/>
          </a:xfrm>
          <a:prstGeom prst="rect">
            <a:avLst/>
          </a:prstGeom>
        </p:spPr>
        <p:txBody>
          <a:bodyPr anchor="ctr">
            <a:normAutofit fontScale="92500" lnSpcReduction="10000"/>
          </a:bodyPr>
          <a:lstStyle/>
          <a:p>
            <a:pPr fontAlgn="auto">
              <a:spcAft>
                <a:spcPts val="0"/>
              </a:spcAft>
              <a:defRPr/>
            </a:pPr>
            <a:r>
              <a:rPr lang="tr-TR" sz="3200" b="1" cap="all" dirty="0">
                <a:solidFill>
                  <a:schemeClr val="tx2"/>
                </a:solidFill>
                <a:effectLst>
                  <a:reflection blurRad="12700" stA="48000" endA="300" endPos="55000" dir="5400000" sy="-90000" algn="bl" rotWithShape="0"/>
                </a:effectLst>
                <a:latin typeface="+mj-lt"/>
                <a:ea typeface="+mj-ea"/>
                <a:cs typeface="+mj-cs"/>
              </a:rPr>
              <a:t>DEĞER EĞİTİMİ NEDİR, NE DEĞİLDİR?</a:t>
            </a:r>
          </a:p>
        </p:txBody>
      </p:sp>
      <p:sp>
        <p:nvSpPr>
          <p:cNvPr id="23558" name="6 Dikdörtgen"/>
          <p:cNvSpPr>
            <a:spLocks noChangeArrowheads="1"/>
          </p:cNvSpPr>
          <p:nvPr/>
        </p:nvSpPr>
        <p:spPr bwMode="auto">
          <a:xfrm>
            <a:off x="4427538" y="1484313"/>
            <a:ext cx="4572000" cy="1754187"/>
          </a:xfrm>
          <a:prstGeom prst="rect">
            <a:avLst/>
          </a:prstGeom>
          <a:noFill/>
          <a:ln w="9525">
            <a:noFill/>
            <a:miter lim="800000"/>
            <a:headEnd/>
            <a:tailEnd/>
          </a:ln>
        </p:spPr>
        <p:txBody>
          <a:bodyPr>
            <a:spAutoFit/>
          </a:bodyPr>
          <a:lstStyle/>
          <a:p>
            <a:pPr marL="342900" indent="-342900">
              <a:buFontTx/>
              <a:buChar char="•"/>
            </a:pPr>
            <a:r>
              <a:rPr lang="tr-TR">
                <a:latin typeface="Franklin Gothic Book"/>
              </a:rPr>
              <a:t>Mekanik öğrenme değildir</a:t>
            </a:r>
          </a:p>
          <a:p>
            <a:pPr marL="342900" indent="-342900">
              <a:buFontTx/>
              <a:buChar char="•"/>
            </a:pPr>
            <a:r>
              <a:rPr lang="tr-TR">
                <a:solidFill>
                  <a:srgbClr val="FF0000"/>
                </a:solidFill>
                <a:latin typeface="Franklin Gothic Book"/>
              </a:rPr>
              <a:t>Robotlaştırma değildir</a:t>
            </a:r>
          </a:p>
          <a:p>
            <a:pPr marL="342900" indent="-342900">
              <a:buFontTx/>
              <a:buChar char="•"/>
            </a:pPr>
            <a:r>
              <a:rPr lang="tr-TR">
                <a:solidFill>
                  <a:schemeClr val="accent2"/>
                </a:solidFill>
                <a:latin typeface="Franklin Gothic Book"/>
              </a:rPr>
              <a:t>Bilgi küpü inşa etmek değildir</a:t>
            </a:r>
          </a:p>
          <a:p>
            <a:pPr marL="342900" indent="-342900">
              <a:buFontTx/>
              <a:buChar char="•"/>
            </a:pPr>
            <a:r>
              <a:rPr lang="tr-TR">
                <a:solidFill>
                  <a:srgbClr val="990000"/>
                </a:solidFill>
                <a:latin typeface="Franklin Gothic Book"/>
              </a:rPr>
              <a:t>Yalnızca kuralları nakletmek değildir</a:t>
            </a:r>
          </a:p>
          <a:p>
            <a:pPr marL="342900" indent="-342900">
              <a:buFontTx/>
              <a:buChar char="•"/>
            </a:pPr>
            <a:r>
              <a:rPr lang="tr-TR">
                <a:solidFill>
                  <a:srgbClr val="009999"/>
                </a:solidFill>
                <a:latin typeface="Franklin Gothic Book"/>
              </a:rPr>
              <a:t>Anlık değildir</a:t>
            </a:r>
          </a:p>
          <a:p>
            <a:pPr marL="342900" indent="-342900">
              <a:buFontTx/>
              <a:buChar char="•"/>
            </a:pPr>
            <a:r>
              <a:rPr lang="tr-TR">
                <a:solidFill>
                  <a:srgbClr val="3E6247"/>
                </a:solidFill>
                <a:latin typeface="Franklin Gothic Book"/>
              </a:rPr>
              <a:t>Kalıtsal değildir</a:t>
            </a:r>
          </a:p>
        </p:txBody>
      </p:sp>
      <p:sp>
        <p:nvSpPr>
          <p:cNvPr id="23559" name="7 Dikdörtgen"/>
          <p:cNvSpPr>
            <a:spLocks noChangeArrowheads="1"/>
          </p:cNvSpPr>
          <p:nvPr/>
        </p:nvSpPr>
        <p:spPr bwMode="auto">
          <a:xfrm>
            <a:off x="179388" y="3644900"/>
            <a:ext cx="4572000" cy="2032000"/>
          </a:xfrm>
          <a:prstGeom prst="rect">
            <a:avLst/>
          </a:prstGeom>
          <a:noFill/>
          <a:ln w="9525">
            <a:noFill/>
            <a:miter lim="800000"/>
            <a:headEnd/>
            <a:tailEnd/>
          </a:ln>
        </p:spPr>
        <p:txBody>
          <a:bodyPr>
            <a:spAutoFit/>
          </a:bodyPr>
          <a:lstStyle/>
          <a:p>
            <a:r>
              <a:rPr lang="tr-TR">
                <a:latin typeface="Franklin Gothic Book"/>
              </a:rPr>
              <a:t>Çok yönlü öğrenmedir</a:t>
            </a:r>
          </a:p>
          <a:p>
            <a:r>
              <a:rPr lang="tr-TR">
                <a:solidFill>
                  <a:srgbClr val="FF0000"/>
                </a:solidFill>
                <a:latin typeface="Franklin Gothic Book"/>
              </a:rPr>
              <a:t>İnsanlaştırma sanatıdır</a:t>
            </a:r>
          </a:p>
          <a:p>
            <a:r>
              <a:rPr lang="tr-TR">
                <a:solidFill>
                  <a:schemeClr val="accent2"/>
                </a:solidFill>
                <a:latin typeface="Franklin Gothic Book"/>
              </a:rPr>
              <a:t>Kişilik oluşturmaktır</a:t>
            </a:r>
          </a:p>
          <a:p>
            <a:endParaRPr lang="tr-TR">
              <a:latin typeface="Franklin Gothic Book"/>
            </a:endParaRPr>
          </a:p>
          <a:p>
            <a:r>
              <a:rPr lang="tr-TR">
                <a:solidFill>
                  <a:srgbClr val="990000"/>
                </a:solidFill>
                <a:latin typeface="Franklin Gothic Book"/>
              </a:rPr>
              <a:t>O Âna ve geleceğe biçim verme gayretidir</a:t>
            </a:r>
          </a:p>
          <a:p>
            <a:r>
              <a:rPr lang="tr-TR">
                <a:solidFill>
                  <a:srgbClr val="009999"/>
                </a:solidFill>
                <a:latin typeface="Franklin Gothic Book"/>
              </a:rPr>
              <a:t>Süreç gerektirir</a:t>
            </a:r>
          </a:p>
          <a:p>
            <a:r>
              <a:rPr lang="tr-TR">
                <a:solidFill>
                  <a:srgbClr val="3E6247"/>
                </a:solidFill>
                <a:latin typeface="Franklin Gothic Book"/>
              </a:rPr>
              <a:t>Sosyo-kültüreldir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Dikdörtgen"/>
          <p:cNvSpPr>
            <a:spLocks noChangeArrowheads="1"/>
          </p:cNvSpPr>
          <p:nvPr/>
        </p:nvSpPr>
        <p:spPr bwMode="auto">
          <a:xfrm>
            <a:off x="1187450" y="549275"/>
            <a:ext cx="7272338" cy="4154488"/>
          </a:xfrm>
          <a:prstGeom prst="rect">
            <a:avLst/>
          </a:prstGeom>
          <a:noFill/>
          <a:ln w="9525">
            <a:noFill/>
            <a:miter lim="800000"/>
            <a:headEnd/>
            <a:tailEnd/>
          </a:ln>
        </p:spPr>
        <p:txBody>
          <a:bodyPr>
            <a:spAutoFit/>
          </a:bodyPr>
          <a:lstStyle/>
          <a:p>
            <a:pPr algn="ctr">
              <a:buFont typeface="Wingdings" pitchFamily="2" charset="2"/>
              <a:buNone/>
            </a:pPr>
            <a:endParaRPr lang="tr-TR" sz="2400" b="1">
              <a:latin typeface="Times New Roman" pitchFamily="18" charset="0"/>
            </a:endParaRPr>
          </a:p>
          <a:p>
            <a:pPr algn="ctr">
              <a:buFont typeface="Wingdings" pitchFamily="2" charset="2"/>
              <a:buNone/>
            </a:pPr>
            <a:endParaRPr lang="tr-TR" sz="2400" b="1">
              <a:latin typeface="Times New Roman" pitchFamily="18" charset="0"/>
            </a:endParaRPr>
          </a:p>
          <a:p>
            <a:pPr algn="ctr">
              <a:buFont typeface="Wingdings" pitchFamily="2" charset="2"/>
              <a:buNone/>
            </a:pPr>
            <a:endParaRPr lang="tr-TR" sz="2400" b="1">
              <a:latin typeface="Times New Roman" pitchFamily="18" charset="0"/>
            </a:endParaRPr>
          </a:p>
          <a:p>
            <a:pPr algn="ctr">
              <a:buFont typeface="Wingdings" pitchFamily="2" charset="2"/>
              <a:buNone/>
            </a:pPr>
            <a:r>
              <a:rPr lang="tr-TR" sz="2400" b="1">
                <a:latin typeface="Times New Roman" pitchFamily="18" charset="0"/>
              </a:rPr>
              <a:t>EĞİTİMİN TEMEL İŞLEVİ BAŞARILI VE İYİ İNSAN YETİŞTİRMEKTİR. </a:t>
            </a:r>
            <a:endParaRPr lang="tr-TR" sz="2400" b="1"/>
          </a:p>
          <a:p>
            <a:pPr algn="ctr">
              <a:buFont typeface="Wingdings" pitchFamily="2" charset="2"/>
              <a:buNone/>
            </a:pPr>
            <a:endParaRPr lang="tr-TR" sz="2400" b="1"/>
          </a:p>
          <a:p>
            <a:pPr algn="ctr">
              <a:buFont typeface="Wingdings" pitchFamily="2" charset="2"/>
              <a:buNone/>
            </a:pPr>
            <a:endParaRPr lang="tr-TR" sz="2400" b="1"/>
          </a:p>
          <a:p>
            <a:pPr algn="ctr">
              <a:buFont typeface="Wingdings" pitchFamily="2" charset="2"/>
              <a:buNone/>
            </a:pPr>
            <a:endParaRPr lang="tr-TR" sz="2400" b="1"/>
          </a:p>
          <a:p>
            <a:pPr algn="ctr">
              <a:buFont typeface="Wingdings" pitchFamily="2" charset="2"/>
              <a:buNone/>
            </a:pPr>
            <a:r>
              <a:rPr lang="tr-TR" sz="2400" b="1" u="sng">
                <a:latin typeface="Times New Roman" pitchFamily="18" charset="0"/>
              </a:rPr>
              <a:t>İYİ İNSAN OLARAK YETİŞMENİN BERABERİNDE BAŞARIYI DA GETİRDİĞİ İSTATİKLERLE ORTAYA KONMUŞTUR.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179388" y="333375"/>
            <a:ext cx="8715375" cy="758825"/>
          </a:xfrm>
        </p:spPr>
        <p:txBody>
          <a:bodyPr>
            <a:normAutofit/>
          </a:bodyPr>
          <a:lstStyle/>
          <a:p>
            <a:pPr eaLnBrk="1" fontAlgn="auto" hangingPunct="1">
              <a:spcAft>
                <a:spcPts val="0"/>
              </a:spcAft>
              <a:defRPr/>
            </a:pPr>
            <a:r>
              <a:rPr lang="tr-TR" dirty="0" smtClean="0">
                <a:solidFill>
                  <a:srgbClr val="89006F"/>
                </a:solidFill>
              </a:rPr>
              <a:t>  </a:t>
            </a:r>
            <a:r>
              <a:rPr lang="tr-TR" dirty="0" smtClean="0">
                <a:solidFill>
                  <a:srgbClr val="89006F"/>
                </a:solidFill>
                <a:latin typeface="Comic Sans MS" pitchFamily="66" charset="0"/>
              </a:rPr>
              <a:t>Türk Mİllî Eğİtİmİnİn AmaçlarI</a:t>
            </a:r>
          </a:p>
        </p:txBody>
      </p:sp>
      <p:sp>
        <p:nvSpPr>
          <p:cNvPr id="38915" name="2 İçerik Yer Tutucusu"/>
          <p:cNvSpPr>
            <a:spLocks noGrp="1"/>
          </p:cNvSpPr>
          <p:nvPr>
            <p:ph sz="quarter" idx="1"/>
          </p:nvPr>
        </p:nvSpPr>
        <p:spPr>
          <a:xfrm>
            <a:off x="3071813" y="1527175"/>
            <a:ext cx="5734050" cy="4572000"/>
          </a:xfrm>
        </p:spPr>
        <p:txBody>
          <a:bodyPr>
            <a:normAutofit fontScale="92500"/>
          </a:bodyPr>
          <a:lstStyle/>
          <a:p>
            <a:pPr marL="381000" indent="-381000" algn="just" eaLnBrk="1" fontAlgn="auto" hangingPunct="1">
              <a:spcAft>
                <a:spcPts val="0"/>
              </a:spcAft>
              <a:buFont typeface="Georgia" pitchFamily="18" charset="0"/>
              <a:buNone/>
              <a:defRPr/>
            </a:pPr>
            <a:r>
              <a:rPr lang="tr-TR" sz="2800" b="1" dirty="0" smtClean="0">
                <a:latin typeface="Comic Sans MS" pitchFamily="66" charset="0"/>
              </a:rPr>
              <a:t>           Beden, zihin, ahlak, ruh ve duygu bakımlarından dengeli ve sağlıklı şekilde gelişmiş bir kişiliğe ve karaktere, hür ve bilimsel düşünme gücüne, geniş bir dünya görüşüne sahip, insan haklarına saygılı, kişilik ve teşebbüslere değer veren, topluma karşı sorumluluk duyan; yapıcı, yaratıcı ve verimli kişiler olarak yetiştirmek;</a:t>
            </a:r>
          </a:p>
          <a:p>
            <a:pPr marL="381000" indent="-381000" algn="just" eaLnBrk="1" fontAlgn="auto" hangingPunct="1">
              <a:lnSpc>
                <a:spcPct val="90000"/>
              </a:lnSpc>
              <a:spcAft>
                <a:spcPts val="0"/>
              </a:spcAft>
              <a:buFont typeface="Wingdings 2" pitchFamily="18" charset="2"/>
              <a:buNone/>
              <a:defRPr/>
            </a:pPr>
            <a:endParaRPr lang="tr-TR" sz="2800" b="1" dirty="0" smtClean="0"/>
          </a:p>
        </p:txBody>
      </p:sp>
      <p:pic>
        <p:nvPicPr>
          <p:cNvPr id="30723" name="Picture 1"/>
          <p:cNvPicPr>
            <a:picLocks noChangeAspect="1" noChangeArrowheads="1"/>
          </p:cNvPicPr>
          <p:nvPr/>
        </p:nvPicPr>
        <p:blipFill>
          <a:blip r:embed="rId2" cstate="print"/>
          <a:srcRect/>
          <a:stretch>
            <a:fillRect/>
          </a:stretch>
        </p:blipFill>
        <p:spPr bwMode="auto">
          <a:xfrm>
            <a:off x="642938" y="2143125"/>
            <a:ext cx="2438400" cy="1828800"/>
          </a:xfrm>
          <a:prstGeom prst="rect">
            <a:avLst/>
          </a:prstGeom>
          <a:noFill/>
          <a:ln w="9525">
            <a:noFill/>
            <a:round/>
            <a:headEnd/>
            <a:tailEnd/>
          </a:ln>
        </p:spPr>
      </p:pic>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tr-TR" sz="4000" dirty="0" smtClean="0">
                <a:latin typeface="Comic Sans MS" pitchFamily="66" charset="0"/>
              </a:rPr>
              <a:t>DEĞERLERİMİZ</a:t>
            </a:r>
          </a:p>
        </p:txBody>
      </p:sp>
      <p:sp>
        <p:nvSpPr>
          <p:cNvPr id="31746" name="Rectangle 3"/>
          <p:cNvSpPr>
            <a:spLocks noGrp="1" noChangeArrowheads="1"/>
          </p:cNvSpPr>
          <p:nvPr>
            <p:ph sz="quarter" idx="1"/>
          </p:nvPr>
        </p:nvSpPr>
        <p:spPr/>
        <p:txBody>
          <a:bodyPr>
            <a:normAutofit lnSpcReduction="10000"/>
          </a:bodyPr>
          <a:lstStyle/>
          <a:p>
            <a:pPr eaLnBrk="1" hangingPunct="1">
              <a:lnSpc>
                <a:spcPct val="80000"/>
              </a:lnSpc>
            </a:pPr>
            <a:r>
              <a:rPr lang="tr-TR" sz="1800" b="1" smtClean="0">
                <a:solidFill>
                  <a:schemeClr val="tx1"/>
                </a:solidFill>
                <a:latin typeface="Comic Sans MS" pitchFamily="66" charset="0"/>
              </a:rPr>
              <a:t>Zarar vermemek, zararı önlemek</a:t>
            </a:r>
          </a:p>
          <a:p>
            <a:pPr eaLnBrk="1" hangingPunct="1">
              <a:lnSpc>
                <a:spcPct val="80000"/>
              </a:lnSpc>
            </a:pPr>
            <a:r>
              <a:rPr lang="tr-TR" sz="1800" b="1" smtClean="0">
                <a:solidFill>
                  <a:schemeClr val="tx1"/>
                </a:solidFill>
                <a:latin typeface="Comic Sans MS" pitchFamily="66" charset="0"/>
              </a:rPr>
              <a:t>İnsan Sevgisi, İnsan yaşamı kutsaldır</a:t>
            </a:r>
          </a:p>
          <a:p>
            <a:pPr eaLnBrk="1" hangingPunct="1">
              <a:lnSpc>
                <a:spcPct val="80000"/>
              </a:lnSpc>
            </a:pPr>
            <a:r>
              <a:rPr lang="tr-TR" sz="1800" b="1" smtClean="0">
                <a:solidFill>
                  <a:schemeClr val="tx1"/>
                </a:solidFill>
                <a:latin typeface="Comic Sans MS" pitchFamily="66" charset="0"/>
              </a:rPr>
              <a:t>Saygı</a:t>
            </a:r>
          </a:p>
          <a:p>
            <a:pPr eaLnBrk="1" hangingPunct="1">
              <a:lnSpc>
                <a:spcPct val="80000"/>
              </a:lnSpc>
            </a:pPr>
            <a:r>
              <a:rPr lang="tr-TR" sz="1800" b="1" smtClean="0">
                <a:solidFill>
                  <a:schemeClr val="tx1"/>
                </a:solidFill>
                <a:latin typeface="Comic Sans MS" pitchFamily="66" charset="0"/>
              </a:rPr>
              <a:t>Yaşamın değeri</a:t>
            </a:r>
          </a:p>
          <a:p>
            <a:pPr eaLnBrk="1" hangingPunct="1">
              <a:lnSpc>
                <a:spcPct val="80000"/>
              </a:lnSpc>
            </a:pPr>
            <a:r>
              <a:rPr lang="tr-TR" sz="1800" b="1" smtClean="0">
                <a:solidFill>
                  <a:schemeClr val="tx1"/>
                </a:solidFill>
                <a:latin typeface="Comic Sans MS" pitchFamily="66" charset="0"/>
              </a:rPr>
              <a:t>Adalet</a:t>
            </a:r>
          </a:p>
          <a:p>
            <a:pPr eaLnBrk="1" hangingPunct="1">
              <a:lnSpc>
                <a:spcPct val="80000"/>
              </a:lnSpc>
            </a:pPr>
            <a:r>
              <a:rPr lang="tr-TR" sz="1800" b="1" smtClean="0">
                <a:solidFill>
                  <a:schemeClr val="tx1"/>
                </a:solidFill>
                <a:latin typeface="Comic Sans MS" pitchFamily="66" charset="0"/>
              </a:rPr>
              <a:t>Eşitlik</a:t>
            </a:r>
          </a:p>
          <a:p>
            <a:pPr eaLnBrk="1" hangingPunct="1">
              <a:lnSpc>
                <a:spcPct val="80000"/>
              </a:lnSpc>
            </a:pPr>
            <a:r>
              <a:rPr lang="tr-TR" sz="1800" b="1" smtClean="0">
                <a:solidFill>
                  <a:schemeClr val="tx1"/>
                </a:solidFill>
                <a:latin typeface="Comic Sans MS" pitchFamily="66" charset="0"/>
              </a:rPr>
              <a:t>Sözünde durmak</a:t>
            </a:r>
          </a:p>
          <a:p>
            <a:pPr eaLnBrk="1" hangingPunct="1">
              <a:lnSpc>
                <a:spcPct val="80000"/>
              </a:lnSpc>
            </a:pPr>
            <a:r>
              <a:rPr lang="tr-TR" sz="1800" b="1" smtClean="0">
                <a:solidFill>
                  <a:schemeClr val="tx1"/>
                </a:solidFill>
                <a:latin typeface="Comic Sans MS" pitchFamily="66" charset="0"/>
              </a:rPr>
              <a:t>Özel yaşamın gizliliği</a:t>
            </a:r>
          </a:p>
          <a:p>
            <a:pPr eaLnBrk="1" hangingPunct="1">
              <a:lnSpc>
                <a:spcPct val="80000"/>
              </a:lnSpc>
            </a:pPr>
            <a:r>
              <a:rPr lang="tr-TR" sz="1800" b="1" smtClean="0">
                <a:solidFill>
                  <a:schemeClr val="tx1"/>
                </a:solidFill>
                <a:latin typeface="Comic Sans MS" pitchFamily="66" charset="0"/>
              </a:rPr>
              <a:t>Mülkiyet hakkı</a:t>
            </a:r>
          </a:p>
          <a:p>
            <a:pPr eaLnBrk="1" hangingPunct="1">
              <a:lnSpc>
                <a:spcPct val="80000"/>
              </a:lnSpc>
            </a:pPr>
            <a:r>
              <a:rPr lang="tr-TR" sz="1800" b="1" smtClean="0">
                <a:solidFill>
                  <a:schemeClr val="tx1"/>
                </a:solidFill>
                <a:latin typeface="Comic Sans MS" pitchFamily="66" charset="0"/>
              </a:rPr>
              <a:t>Yurt ve Bayrak sevgisi, Ulus sevgisi</a:t>
            </a:r>
          </a:p>
          <a:p>
            <a:pPr eaLnBrk="1" hangingPunct="1">
              <a:lnSpc>
                <a:spcPct val="80000"/>
              </a:lnSpc>
            </a:pPr>
            <a:r>
              <a:rPr lang="tr-TR" sz="1800" b="1" smtClean="0">
                <a:solidFill>
                  <a:schemeClr val="tx1"/>
                </a:solidFill>
                <a:latin typeface="Comic Sans MS" pitchFamily="66" charset="0"/>
              </a:rPr>
              <a:t>Aile Bağlılığı</a:t>
            </a:r>
          </a:p>
          <a:p>
            <a:pPr eaLnBrk="1" hangingPunct="1">
              <a:lnSpc>
                <a:spcPct val="80000"/>
              </a:lnSpc>
            </a:pPr>
            <a:r>
              <a:rPr lang="tr-TR" sz="1800" b="1" smtClean="0">
                <a:solidFill>
                  <a:schemeClr val="tx1"/>
                </a:solidFill>
                <a:latin typeface="Comic Sans MS" pitchFamily="66" charset="0"/>
              </a:rPr>
              <a:t>Sorumluluk</a:t>
            </a:r>
          </a:p>
          <a:p>
            <a:pPr eaLnBrk="1" hangingPunct="1">
              <a:lnSpc>
                <a:spcPct val="80000"/>
              </a:lnSpc>
            </a:pPr>
            <a:r>
              <a:rPr lang="tr-TR" sz="1800" b="1" smtClean="0">
                <a:solidFill>
                  <a:schemeClr val="tx1"/>
                </a:solidFill>
                <a:latin typeface="Comic Sans MS" pitchFamily="66" charset="0"/>
              </a:rPr>
              <a:t>Başarı</a:t>
            </a:r>
          </a:p>
          <a:p>
            <a:pPr eaLnBrk="1" hangingPunct="1">
              <a:lnSpc>
                <a:spcPct val="80000"/>
              </a:lnSpc>
            </a:pPr>
            <a:r>
              <a:rPr lang="tr-TR" sz="1800" b="1" smtClean="0">
                <a:solidFill>
                  <a:schemeClr val="tx1"/>
                </a:solidFill>
                <a:latin typeface="Comic Sans MS" pitchFamily="66" charset="0"/>
              </a:rPr>
              <a:t>Duyarlılık</a:t>
            </a:r>
          </a:p>
          <a:p>
            <a:pPr eaLnBrk="1" hangingPunct="1">
              <a:lnSpc>
                <a:spcPct val="80000"/>
              </a:lnSpc>
            </a:pPr>
            <a:r>
              <a:rPr lang="tr-TR" sz="1800" b="1" smtClean="0">
                <a:solidFill>
                  <a:schemeClr val="tx1"/>
                </a:solidFill>
                <a:latin typeface="Comic Sans MS" pitchFamily="66" charset="0"/>
              </a:rPr>
              <a:t>Hoşgörü</a:t>
            </a:r>
          </a:p>
          <a:p>
            <a:pPr eaLnBrk="1" hangingPunct="1">
              <a:lnSpc>
                <a:spcPct val="80000"/>
              </a:lnSpc>
            </a:pPr>
            <a:r>
              <a:rPr lang="tr-TR" sz="1800" b="1" smtClean="0">
                <a:solidFill>
                  <a:schemeClr val="tx1"/>
                </a:solidFill>
                <a:latin typeface="Comic Sans MS" pitchFamily="66" charset="0"/>
              </a:rPr>
              <a:t>İşbirliği ve yardımlaşma</a:t>
            </a:r>
          </a:p>
        </p:txBody>
      </p:sp>
      <p:pic>
        <p:nvPicPr>
          <p:cNvPr id="31747" name="Picture 1"/>
          <p:cNvPicPr>
            <a:picLocks noChangeAspect="1" noChangeArrowheads="1"/>
          </p:cNvPicPr>
          <p:nvPr/>
        </p:nvPicPr>
        <p:blipFill>
          <a:blip r:embed="rId2" cstate="print"/>
          <a:srcRect/>
          <a:stretch>
            <a:fillRect/>
          </a:stretch>
        </p:blipFill>
        <p:spPr bwMode="auto">
          <a:xfrm>
            <a:off x="5357813" y="1928813"/>
            <a:ext cx="3786187" cy="4714875"/>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xfrm>
            <a:off x="457200" y="476250"/>
            <a:ext cx="8686800" cy="838200"/>
          </a:xfrm>
          <a:noFill/>
        </p:spPr>
        <p:txBody>
          <a:bodyPr wrap="square" lIns="91440" tIns="45720" rIns="91440" bIns="45720" numCol="1" anchorCtr="0" compatLnSpc="1">
            <a:prstTxWarp prst="textNoShape">
              <a:avLst/>
            </a:prstTxWarp>
          </a:bodyPr>
          <a:lstStyle/>
          <a:p>
            <a:r>
              <a:rPr lang="tr-TR" sz="2600" b="1" cap="none" smtClean="0">
                <a:effectLst/>
              </a:rPr>
              <a:t>1. verilen beceri ve değerleri önemine göre  sırala.</a:t>
            </a:r>
          </a:p>
        </p:txBody>
      </p:sp>
      <p:sp>
        <p:nvSpPr>
          <p:cNvPr id="51203" name="Rectangle 3"/>
          <p:cNvSpPr>
            <a:spLocks noGrp="1"/>
          </p:cNvSpPr>
          <p:nvPr>
            <p:ph sz="quarter" idx="1"/>
          </p:nvPr>
        </p:nvSpPr>
        <p:spPr/>
        <p:txBody>
          <a:bodyPr/>
          <a:lstStyle/>
          <a:p>
            <a:pPr eaLnBrk="1" hangingPunct="1">
              <a:lnSpc>
                <a:spcPct val="80000"/>
              </a:lnSpc>
            </a:pPr>
            <a:r>
              <a:rPr lang="tr-TR" sz="2000" smtClean="0"/>
              <a:t>Cesur olmak</a:t>
            </a:r>
          </a:p>
          <a:p>
            <a:pPr eaLnBrk="1" hangingPunct="1">
              <a:lnSpc>
                <a:spcPct val="80000"/>
              </a:lnSpc>
            </a:pPr>
            <a:r>
              <a:rPr lang="tr-TR" sz="2000" smtClean="0"/>
              <a:t>Araştırmacı olmak</a:t>
            </a:r>
          </a:p>
          <a:p>
            <a:pPr eaLnBrk="1" hangingPunct="1">
              <a:lnSpc>
                <a:spcPct val="80000"/>
              </a:lnSpc>
            </a:pPr>
            <a:r>
              <a:rPr lang="tr-TR" sz="2000" smtClean="0"/>
              <a:t>Sorumluluk sahibi olmak (görev bilinci)</a:t>
            </a:r>
          </a:p>
          <a:p>
            <a:pPr eaLnBrk="1" hangingPunct="1">
              <a:lnSpc>
                <a:spcPct val="80000"/>
              </a:lnSpc>
            </a:pPr>
            <a:r>
              <a:rPr lang="tr-TR" sz="2000" smtClean="0"/>
              <a:t>Meraklı olmak</a:t>
            </a:r>
          </a:p>
          <a:p>
            <a:pPr eaLnBrk="1" hangingPunct="1">
              <a:lnSpc>
                <a:spcPct val="80000"/>
              </a:lnSpc>
            </a:pPr>
            <a:r>
              <a:rPr lang="tr-TR" sz="2000" smtClean="0"/>
              <a:t>Çalışkan olmak</a:t>
            </a:r>
          </a:p>
          <a:p>
            <a:pPr eaLnBrk="1" hangingPunct="1">
              <a:lnSpc>
                <a:spcPct val="80000"/>
              </a:lnSpc>
            </a:pPr>
            <a:r>
              <a:rPr lang="tr-TR" sz="2000" smtClean="0"/>
              <a:t>Güvenilir olmak</a:t>
            </a:r>
          </a:p>
          <a:p>
            <a:pPr eaLnBrk="1" hangingPunct="1">
              <a:lnSpc>
                <a:spcPct val="80000"/>
              </a:lnSpc>
            </a:pPr>
            <a:r>
              <a:rPr lang="tr-TR" sz="2000" smtClean="0"/>
              <a:t>Girişimci olmak</a:t>
            </a:r>
          </a:p>
          <a:p>
            <a:pPr eaLnBrk="1" hangingPunct="1">
              <a:lnSpc>
                <a:spcPct val="80000"/>
              </a:lnSpc>
            </a:pPr>
            <a:r>
              <a:rPr lang="tr-TR" sz="2000" smtClean="0"/>
              <a:t>Tutumlu olmak</a:t>
            </a:r>
          </a:p>
          <a:p>
            <a:pPr eaLnBrk="1" hangingPunct="1">
              <a:lnSpc>
                <a:spcPct val="80000"/>
              </a:lnSpc>
            </a:pPr>
            <a:r>
              <a:rPr lang="tr-TR" sz="2000" smtClean="0"/>
              <a:t>Hayattan tat almak</a:t>
            </a:r>
          </a:p>
          <a:p>
            <a:pPr eaLnBrk="1" hangingPunct="1">
              <a:lnSpc>
                <a:spcPct val="80000"/>
              </a:lnSpc>
            </a:pPr>
            <a:r>
              <a:rPr lang="tr-TR" sz="2000" smtClean="0"/>
              <a:t>Saygılı olmak</a:t>
            </a:r>
          </a:p>
          <a:p>
            <a:pPr eaLnBrk="1" hangingPunct="1">
              <a:lnSpc>
                <a:spcPct val="80000"/>
              </a:lnSpc>
            </a:pPr>
            <a:r>
              <a:rPr lang="tr-TR" sz="2000" smtClean="0"/>
              <a:t>Başarılı olmak</a:t>
            </a:r>
          </a:p>
          <a:p>
            <a:pPr eaLnBrk="1" hangingPunct="1">
              <a:lnSpc>
                <a:spcPct val="80000"/>
              </a:lnSpc>
            </a:pPr>
            <a:r>
              <a:rPr lang="tr-TR" sz="2000" smtClean="0"/>
              <a:t>Üretken olmak</a:t>
            </a:r>
          </a:p>
          <a:p>
            <a:pPr eaLnBrk="1" hangingPunct="1">
              <a:lnSpc>
                <a:spcPct val="80000"/>
              </a:lnSpc>
            </a:pPr>
            <a:r>
              <a:rPr lang="tr-TR" sz="2000" smtClean="0"/>
              <a:t>Adaletli olmak …… vb</a:t>
            </a:r>
          </a:p>
          <a:p>
            <a:endParaRPr lang="tr-TR"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latin typeface="Comic Sans MS" pitchFamily="66" charset="0"/>
              </a:rPr>
              <a:t>DEĞER EĞİTİMİ NEDEN GEREKLİ? </a:t>
            </a:r>
            <a:endParaRPr lang="tr-TR" dirty="0">
              <a:latin typeface="Comic Sans MS" pitchFamily="66" charset="0"/>
            </a:endParaRPr>
          </a:p>
        </p:txBody>
      </p:sp>
      <p:sp>
        <p:nvSpPr>
          <p:cNvPr id="3" name="2 İçerik Yer Tutucusu"/>
          <p:cNvSpPr>
            <a:spLocks noGrp="1"/>
          </p:cNvSpPr>
          <p:nvPr>
            <p:ph sz="quarter" idx="1"/>
          </p:nvPr>
        </p:nvSpPr>
        <p:spPr/>
        <p:txBody>
          <a:bodyPr>
            <a:normAutofit fontScale="92500" lnSpcReduction="10000"/>
          </a:bodyPr>
          <a:lstStyle/>
          <a:p>
            <a:pPr eaLnBrk="1" fontAlgn="auto" hangingPunct="1">
              <a:spcAft>
                <a:spcPts val="0"/>
              </a:spcAft>
              <a:buFont typeface="Wingdings 2"/>
              <a:buChar char=""/>
              <a:defRPr/>
            </a:pPr>
            <a:r>
              <a:rPr lang="tr-TR" dirty="0">
                <a:latin typeface="Comic Sans MS" pitchFamily="66" charset="0"/>
              </a:rPr>
              <a:t>Okullar sadece akademik </a:t>
            </a:r>
            <a:r>
              <a:rPr lang="tr-TR" dirty="0" smtClean="0">
                <a:latin typeface="Comic Sans MS" pitchFamily="66" charset="0"/>
              </a:rPr>
              <a:t>açıdan başarılı bireylerin yetiştirildiği </a:t>
            </a:r>
            <a:r>
              <a:rPr lang="tr-TR" dirty="0">
                <a:latin typeface="Comic Sans MS" pitchFamily="66" charset="0"/>
              </a:rPr>
              <a:t>kurumlar </a:t>
            </a:r>
            <a:r>
              <a:rPr lang="tr-TR" dirty="0" smtClean="0">
                <a:latin typeface="Comic Sans MS" pitchFamily="66" charset="0"/>
              </a:rPr>
              <a:t>olarak düşünülemezler</a:t>
            </a:r>
            <a:r>
              <a:rPr lang="tr-TR" dirty="0">
                <a:latin typeface="Comic Sans MS" pitchFamily="66" charset="0"/>
              </a:rPr>
              <a:t>. Temel insani </a:t>
            </a:r>
            <a:r>
              <a:rPr lang="tr-TR" dirty="0" smtClean="0">
                <a:latin typeface="Comic Sans MS" pitchFamily="66" charset="0"/>
              </a:rPr>
              <a:t>değerleri benimsemiş </a:t>
            </a:r>
            <a:r>
              <a:rPr lang="tr-TR" dirty="0">
                <a:latin typeface="Comic Sans MS" pitchFamily="66" charset="0"/>
              </a:rPr>
              <a:t>bireyler </a:t>
            </a:r>
            <a:r>
              <a:rPr lang="tr-TR" dirty="0" smtClean="0">
                <a:latin typeface="Comic Sans MS" pitchFamily="66" charset="0"/>
              </a:rPr>
              <a:t>yetiştirmek </a:t>
            </a:r>
            <a:r>
              <a:rPr lang="tr-TR" dirty="0">
                <a:latin typeface="Comic Sans MS" pitchFamily="66" charset="0"/>
              </a:rPr>
              <a:t>de okulun </a:t>
            </a:r>
            <a:r>
              <a:rPr lang="tr-TR" dirty="0" smtClean="0">
                <a:latin typeface="Comic Sans MS" pitchFamily="66" charset="0"/>
              </a:rPr>
              <a:t>temel misyonu arasındadır</a:t>
            </a:r>
            <a:r>
              <a:rPr lang="tr-TR" dirty="0">
                <a:latin typeface="Comic Sans MS" pitchFamily="66" charset="0"/>
              </a:rPr>
              <a:t>. </a:t>
            </a:r>
            <a:r>
              <a:rPr lang="tr-TR" dirty="0" smtClean="0">
                <a:latin typeface="Comic Sans MS" pitchFamily="66" charset="0"/>
              </a:rPr>
              <a:t>Çağın getirdiği </a:t>
            </a:r>
            <a:r>
              <a:rPr lang="tr-TR" dirty="0">
                <a:latin typeface="Comic Sans MS" pitchFamily="66" charset="0"/>
              </a:rPr>
              <a:t>olumsuz durumlar </a:t>
            </a:r>
            <a:r>
              <a:rPr lang="tr-TR" dirty="0" smtClean="0">
                <a:latin typeface="Comic Sans MS" pitchFamily="66" charset="0"/>
              </a:rPr>
              <a:t>karşısında</a:t>
            </a:r>
            <a:r>
              <a:rPr lang="tr-TR" dirty="0">
                <a:latin typeface="Comic Sans MS" pitchFamily="66" charset="0"/>
              </a:rPr>
              <a:t>, </a:t>
            </a:r>
            <a:r>
              <a:rPr lang="tr-TR" dirty="0" smtClean="0">
                <a:latin typeface="Comic Sans MS" pitchFamily="66" charset="0"/>
              </a:rPr>
              <a:t>okullar öğrencilerine </a:t>
            </a:r>
            <a:r>
              <a:rPr lang="tr-TR" dirty="0">
                <a:latin typeface="Comic Sans MS" pitchFamily="66" charset="0"/>
              </a:rPr>
              <a:t>“iyi” tercihler yapabilmek için seçenekler gösterebilmeli ve </a:t>
            </a:r>
            <a:r>
              <a:rPr lang="tr-TR" dirty="0" smtClean="0">
                <a:latin typeface="Comic Sans MS" pitchFamily="66" charset="0"/>
              </a:rPr>
              <a:t>aynı zamanda bu tercihleri </a:t>
            </a:r>
            <a:r>
              <a:rPr lang="tr-TR" dirty="0">
                <a:latin typeface="Comic Sans MS" pitchFamily="66" charset="0"/>
              </a:rPr>
              <a:t>yapabilme stratejilerini sunabilmelidirler. </a:t>
            </a:r>
            <a:r>
              <a:rPr lang="tr-TR" dirty="0" smtClean="0">
                <a:latin typeface="Comic Sans MS" pitchFamily="66" charset="0"/>
              </a:rPr>
              <a:t>Değerler eğitiminin gerekliliği insanlar arasında bazı </a:t>
            </a:r>
            <a:r>
              <a:rPr lang="tr-TR" dirty="0">
                <a:latin typeface="Comic Sans MS" pitchFamily="66" charset="0"/>
              </a:rPr>
              <a:t>“</a:t>
            </a:r>
            <a:r>
              <a:rPr lang="tr-TR" dirty="0" smtClean="0">
                <a:latin typeface="Comic Sans MS" pitchFamily="66" charset="0"/>
              </a:rPr>
              <a:t>duyarlılıkların” kayboluşu</a:t>
            </a:r>
            <a:r>
              <a:rPr lang="tr-TR" dirty="0">
                <a:latin typeface="Comic Sans MS" pitchFamily="66" charset="0"/>
              </a:rPr>
              <a:t>, gençler </a:t>
            </a:r>
            <a:r>
              <a:rPr lang="tr-TR" dirty="0" smtClean="0">
                <a:latin typeface="Comic Sans MS" pitchFamily="66" charset="0"/>
              </a:rPr>
              <a:t>arasında aşağıdaki </a:t>
            </a:r>
            <a:r>
              <a:rPr lang="tr-TR" dirty="0">
                <a:latin typeface="Comic Sans MS" pitchFamily="66" charset="0"/>
              </a:rPr>
              <a:t>“</a:t>
            </a:r>
            <a:r>
              <a:rPr lang="tr-TR" dirty="0" smtClean="0">
                <a:latin typeface="Comic Sans MS" pitchFamily="66" charset="0"/>
              </a:rPr>
              <a:t>olguların</a:t>
            </a:r>
            <a:r>
              <a:rPr lang="tr-TR" dirty="0">
                <a:latin typeface="Comic Sans MS" pitchFamily="66" charset="0"/>
              </a:rPr>
              <a:t>” </a:t>
            </a:r>
            <a:r>
              <a:rPr lang="tr-TR" dirty="0" smtClean="0">
                <a:latin typeface="Comic Sans MS" pitchFamily="66" charset="0"/>
              </a:rPr>
              <a:t>günden güne çoğaldığı eğitimcilerin </a:t>
            </a:r>
            <a:r>
              <a:rPr lang="tr-TR" dirty="0">
                <a:latin typeface="Comic Sans MS" pitchFamily="66" charset="0"/>
              </a:rPr>
              <a:t>gözlemleri ve istatistikler ile </a:t>
            </a:r>
            <a:r>
              <a:rPr lang="tr-TR" dirty="0" smtClean="0">
                <a:latin typeface="Comic Sans MS" pitchFamily="66" charset="0"/>
              </a:rPr>
              <a:t>ne yazık ki, doğrulanmaktadır:</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00298" y="428604"/>
            <a:ext cx="6186502" cy="989034"/>
          </a:xfrm>
        </p:spPr>
        <p:txBody>
          <a:bodyPr>
            <a:normAutofit fontScale="90000"/>
          </a:bodyPr>
          <a:lstStyle/>
          <a:p>
            <a:pPr eaLnBrk="1" fontAlgn="auto" hangingPunct="1">
              <a:spcAft>
                <a:spcPts val="0"/>
              </a:spcAft>
              <a:defRPr/>
            </a:pPr>
            <a:r>
              <a:rPr lang="tr-TR" dirty="0" smtClean="0">
                <a:latin typeface="Comic Sans MS" pitchFamily="66" charset="0"/>
              </a:rPr>
              <a:t>DEĞER EĞİTİMİ NEDEN GEREKLİ? </a:t>
            </a:r>
            <a:endParaRPr lang="tr-TR" dirty="0">
              <a:latin typeface="Comic Sans MS" pitchFamily="66" charset="0"/>
            </a:endParaRPr>
          </a:p>
        </p:txBody>
      </p:sp>
      <p:sp>
        <p:nvSpPr>
          <p:cNvPr id="3" name="2 İçerik Yer Tutucusu"/>
          <p:cNvSpPr>
            <a:spLocks noGrp="1"/>
          </p:cNvSpPr>
          <p:nvPr>
            <p:ph sz="quarter" idx="1"/>
          </p:nvPr>
        </p:nvSpPr>
        <p:spPr>
          <a:xfrm>
            <a:off x="457200" y="2071688"/>
            <a:ext cx="8229600" cy="4054475"/>
          </a:xfrm>
        </p:spPr>
        <p:txBody>
          <a:bodyPr>
            <a:normAutofit lnSpcReduction="10000"/>
          </a:bodyPr>
          <a:lstStyle/>
          <a:p>
            <a:pPr eaLnBrk="1" fontAlgn="auto" hangingPunct="1">
              <a:spcAft>
                <a:spcPts val="0"/>
              </a:spcAft>
              <a:buFont typeface="Wingdings 2"/>
              <a:buChar char=""/>
              <a:defRPr/>
            </a:pPr>
            <a:r>
              <a:rPr lang="tr-TR" dirty="0" smtClean="0">
                <a:latin typeface="Comic Sans MS" pitchFamily="66" charset="0"/>
              </a:rPr>
              <a:t>1- Yükselen şiddet eğilimleri,</a:t>
            </a:r>
          </a:p>
          <a:p>
            <a:pPr eaLnBrk="1" fontAlgn="auto" hangingPunct="1">
              <a:spcAft>
                <a:spcPts val="0"/>
              </a:spcAft>
              <a:buFont typeface="Wingdings 2"/>
              <a:buChar char=""/>
              <a:defRPr/>
            </a:pPr>
            <a:r>
              <a:rPr lang="tr-TR" dirty="0" smtClean="0">
                <a:latin typeface="Comic Sans MS" pitchFamily="66" charset="0"/>
              </a:rPr>
              <a:t>2- Sahtekârlıkta artış (yalan söyleme, kopya çekme ve hırsızlık),</a:t>
            </a:r>
          </a:p>
          <a:p>
            <a:pPr eaLnBrk="1" fontAlgn="auto" hangingPunct="1">
              <a:spcAft>
                <a:spcPts val="0"/>
              </a:spcAft>
              <a:buFont typeface="Wingdings 2"/>
              <a:buChar char=""/>
              <a:defRPr/>
            </a:pPr>
            <a:r>
              <a:rPr lang="tr-TR" dirty="0" smtClean="0">
                <a:latin typeface="Comic Sans MS" pitchFamily="66" charset="0"/>
              </a:rPr>
              <a:t>3- Anne-babaya, öğretmene, yetkili kişilere karşı gelme,</a:t>
            </a:r>
          </a:p>
          <a:p>
            <a:pPr eaLnBrk="1" fontAlgn="auto" hangingPunct="1">
              <a:spcAft>
                <a:spcPts val="0"/>
              </a:spcAft>
              <a:buFont typeface="Wingdings 2"/>
              <a:buChar char=""/>
              <a:defRPr/>
            </a:pPr>
            <a:r>
              <a:rPr lang="tr-TR" dirty="0" smtClean="0">
                <a:latin typeface="Comic Sans MS" pitchFamily="66" charset="0"/>
              </a:rPr>
              <a:t>4- İş ahlâkında düşüş,</a:t>
            </a:r>
          </a:p>
          <a:p>
            <a:pPr eaLnBrk="1" fontAlgn="auto" hangingPunct="1">
              <a:spcAft>
                <a:spcPts val="0"/>
              </a:spcAft>
              <a:buFont typeface="Wingdings 2"/>
              <a:buChar char=""/>
              <a:defRPr/>
            </a:pPr>
            <a:r>
              <a:rPr lang="tr-TR" dirty="0" smtClean="0">
                <a:latin typeface="Comic Sans MS" pitchFamily="66" charset="0"/>
              </a:rPr>
              <a:t>5- Kişisel ve toplumsal sorumluluk bilincinde azalma,</a:t>
            </a:r>
          </a:p>
          <a:p>
            <a:pPr eaLnBrk="1" fontAlgn="auto" hangingPunct="1">
              <a:spcAft>
                <a:spcPts val="0"/>
              </a:spcAft>
              <a:buFont typeface="Wingdings 2"/>
              <a:buChar char=""/>
              <a:defRPr/>
            </a:pPr>
            <a:r>
              <a:rPr lang="tr-TR" dirty="0" smtClean="0">
                <a:latin typeface="Comic Sans MS" pitchFamily="66" charset="0"/>
              </a:rPr>
              <a:t>6- Kendine zarar verici davranışlarda (madde bağımlılığı) artış,</a:t>
            </a:r>
          </a:p>
          <a:p>
            <a:pPr eaLnBrk="1" fontAlgn="auto" hangingPunct="1">
              <a:spcAft>
                <a:spcPts val="0"/>
              </a:spcAft>
              <a:buFont typeface="Wingdings 2"/>
              <a:buChar char=""/>
              <a:defRPr/>
            </a:pPr>
            <a:endParaRPr lang="tr-TR" dirty="0"/>
          </a:p>
        </p:txBody>
      </p:sp>
      <p:pic>
        <p:nvPicPr>
          <p:cNvPr id="33795" name="Picture 4" descr="j0432640"/>
          <p:cNvPicPr>
            <a:picLocks noChangeAspect="1" noChangeArrowheads="1"/>
          </p:cNvPicPr>
          <p:nvPr/>
        </p:nvPicPr>
        <p:blipFill>
          <a:blip r:embed="rId2" cstate="print"/>
          <a:srcRect/>
          <a:stretch>
            <a:fillRect/>
          </a:stretch>
        </p:blipFill>
        <p:spPr bwMode="auto">
          <a:xfrm rot="-824525">
            <a:off x="144463" y="517525"/>
            <a:ext cx="2128837" cy="147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260350"/>
            <a:ext cx="7772400" cy="431800"/>
          </a:xfrm>
        </p:spPr>
        <p:txBody>
          <a:bodyPr>
            <a:normAutofit fontScale="90000"/>
          </a:bodyPr>
          <a:lstStyle/>
          <a:p>
            <a:pPr eaLnBrk="1" fontAlgn="auto" hangingPunct="1">
              <a:spcAft>
                <a:spcPts val="0"/>
              </a:spcAft>
              <a:defRPr/>
            </a:pPr>
            <a:r>
              <a:rPr lang="tr-TR" sz="3200" b="1" dirty="0" smtClean="0">
                <a:solidFill>
                  <a:schemeClr val="tx1"/>
                </a:solidFill>
              </a:rPr>
              <a:t> </a:t>
            </a:r>
            <a:r>
              <a:rPr lang="tr-TR" sz="3200" dirty="0" smtClean="0">
                <a:solidFill>
                  <a:schemeClr val="tx1"/>
                </a:solidFill>
              </a:rPr>
              <a:t>Değerler boşluk kabul etmez…</a:t>
            </a:r>
          </a:p>
        </p:txBody>
      </p:sp>
      <p:sp>
        <p:nvSpPr>
          <p:cNvPr id="34818" name="Rectangle 3"/>
          <p:cNvSpPr>
            <a:spLocks noChangeArrowheads="1"/>
          </p:cNvSpPr>
          <p:nvPr/>
        </p:nvSpPr>
        <p:spPr bwMode="auto">
          <a:xfrm>
            <a:off x="0" y="5994400"/>
            <a:ext cx="9144000" cy="863600"/>
          </a:xfrm>
          <a:prstGeom prst="rect">
            <a:avLst/>
          </a:prstGeom>
          <a:solidFill>
            <a:srgbClr val="66FFFF"/>
          </a:solidFill>
          <a:ln w="9525">
            <a:solidFill>
              <a:schemeClr val="tx1"/>
            </a:solidFill>
            <a:miter lim="800000"/>
            <a:headEnd/>
            <a:tailEnd/>
          </a:ln>
        </p:spPr>
        <p:txBody>
          <a:bodyPr lIns="92075" tIns="46038" rIns="92075" bIns="46038"/>
          <a:lstStyle/>
          <a:p>
            <a:pPr algn="ctr"/>
            <a:r>
              <a:rPr lang="tr-TR">
                <a:latin typeface="Times New Roman Tur" pitchFamily="18" charset="0"/>
              </a:rPr>
              <a:t>Değeri olmayan insan yoktur;</a:t>
            </a:r>
          </a:p>
          <a:p>
            <a:pPr algn="ctr"/>
            <a:r>
              <a:rPr lang="tr-TR">
                <a:latin typeface="Times New Roman Tur" pitchFamily="18" charset="0"/>
              </a:rPr>
              <a:t>Kötü değerlerle donanmış insan olabilir…</a:t>
            </a:r>
          </a:p>
        </p:txBody>
      </p:sp>
      <p:pic>
        <p:nvPicPr>
          <p:cNvPr id="34819" name="Picture 4" descr="ANd9GcQhsXjcxunjyeCuYhxNM7PvyOllp0-5h2efT0dKRwRmtxrlfWAY-u_fTA">
            <a:hlinkClick r:id="rId2"/>
          </p:cNvPr>
          <p:cNvPicPr>
            <a:picLocks noChangeAspect="1" noChangeArrowheads="1"/>
          </p:cNvPicPr>
          <p:nvPr/>
        </p:nvPicPr>
        <p:blipFill>
          <a:blip r:embed="rId3" cstate="print"/>
          <a:srcRect/>
          <a:stretch>
            <a:fillRect/>
          </a:stretch>
        </p:blipFill>
        <p:spPr bwMode="auto">
          <a:xfrm>
            <a:off x="0" y="908050"/>
            <a:ext cx="9144000" cy="511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1"/>
                </a:solidFill>
                <a:latin typeface="Comic Sans MS" pitchFamily="66" charset="0"/>
              </a:rPr>
              <a:t>DEĞER NEDİR?</a:t>
            </a:r>
            <a:endParaRPr lang="tr-TR" dirty="0">
              <a:solidFill>
                <a:schemeClr val="tx1"/>
              </a:solidFill>
              <a:latin typeface="Comic Sans MS" pitchFamily="66" charset="0"/>
            </a:endParaRPr>
          </a:p>
        </p:txBody>
      </p:sp>
      <p:sp>
        <p:nvSpPr>
          <p:cNvPr id="3" name="2 İçerik Yer Tutucusu"/>
          <p:cNvSpPr>
            <a:spLocks noGrp="1"/>
          </p:cNvSpPr>
          <p:nvPr>
            <p:ph sz="quarter" idx="1"/>
          </p:nvPr>
        </p:nvSpPr>
        <p:spPr/>
        <p:txBody>
          <a:bodyPr>
            <a:normAutofit/>
          </a:bodyPr>
          <a:lstStyle/>
          <a:p>
            <a:pPr eaLnBrk="1" fontAlgn="auto" hangingPunct="1">
              <a:spcAft>
                <a:spcPts val="0"/>
              </a:spcAft>
              <a:buFont typeface="Wingdings 2"/>
              <a:buNone/>
              <a:defRPr/>
            </a:pPr>
            <a:r>
              <a:rPr lang="tr-TR" dirty="0" smtClean="0">
                <a:latin typeface="Comic Sans MS" pitchFamily="66" charset="0"/>
              </a:rPr>
              <a:t>        Toplumsal </a:t>
            </a:r>
            <a:r>
              <a:rPr lang="tr-TR" dirty="0">
                <a:latin typeface="Comic Sans MS" pitchFamily="66" charset="0"/>
              </a:rPr>
              <a:t>anlamda </a:t>
            </a:r>
            <a:r>
              <a:rPr lang="tr-TR" b="1" dirty="0">
                <a:latin typeface="Comic Sans MS" pitchFamily="66" charset="0"/>
              </a:rPr>
              <a:t>değerler</a:t>
            </a:r>
            <a:r>
              <a:rPr lang="tr-TR" dirty="0">
                <a:latin typeface="Comic Sans MS" pitchFamily="66" charset="0"/>
              </a:rPr>
              <a:t>, toplum tarafından en iyi, en doğru ve en faydalı olduğu kabul edilen genelleştirilmiş davranış </a:t>
            </a:r>
            <a:r>
              <a:rPr lang="tr-TR" dirty="0" smtClean="0">
                <a:latin typeface="Comic Sans MS" pitchFamily="66" charset="0"/>
              </a:rPr>
              <a:t>prensipleridir.</a:t>
            </a:r>
          </a:p>
          <a:p>
            <a:pPr eaLnBrk="1" fontAlgn="auto" hangingPunct="1">
              <a:spcAft>
                <a:spcPts val="0"/>
              </a:spcAft>
              <a:buFont typeface="Wingdings 2"/>
              <a:buNone/>
              <a:defRPr/>
            </a:pPr>
            <a:r>
              <a:rPr lang="tr-TR" dirty="0" smtClean="0"/>
              <a:t>	Bir başka tanım;</a:t>
            </a:r>
          </a:p>
          <a:p>
            <a:pPr eaLnBrk="1" fontAlgn="auto" hangingPunct="1">
              <a:spcAft>
                <a:spcPts val="0"/>
              </a:spcAft>
              <a:buFont typeface="Wingdings 2"/>
              <a:buNone/>
              <a:defRPr/>
            </a:pPr>
            <a:r>
              <a:rPr lang="tr-TR" dirty="0" smtClean="0"/>
              <a:t>	Bir nesneye, varlığa veya faaliyete, bireysel ve toplumsal açıdan tanınan önem ya da üstünlük demektir. </a:t>
            </a:r>
          </a:p>
          <a:p>
            <a:pPr eaLnBrk="1" fontAlgn="auto" hangingPunct="1">
              <a:spcAft>
                <a:spcPts val="0"/>
              </a:spcAft>
              <a:buFont typeface="Wingdings 2"/>
              <a:buNone/>
              <a:defRPr/>
            </a:pPr>
            <a:r>
              <a:rPr lang="tr-TR" b="1" dirty="0" smtClean="0"/>
              <a:t>	</a:t>
            </a:r>
            <a:endParaRPr lang="tr-TR" dirty="0" smtClean="0"/>
          </a:p>
          <a:p>
            <a:pPr eaLnBrk="1" fontAlgn="auto" hangingPunct="1">
              <a:spcAft>
                <a:spcPts val="0"/>
              </a:spcAft>
              <a:buFont typeface="Wingdings 2"/>
              <a:buNone/>
              <a:defRPr/>
            </a:pPr>
            <a:r>
              <a:rPr lang="tr-TR" dirty="0"/>
              <a:t/>
            </a:r>
            <a:br>
              <a:rPr lang="tr-TR" dirty="0"/>
            </a:br>
            <a:r>
              <a:rPr lang="tr-TR" dirty="0" smtClean="0"/>
              <a:t>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08050"/>
          </a:xfrm>
        </p:spPr>
        <p:txBody>
          <a:bodyPr>
            <a:normAutofit fontScale="90000"/>
          </a:bodyPr>
          <a:lstStyle/>
          <a:p>
            <a:pPr eaLnBrk="1" fontAlgn="auto" hangingPunct="1">
              <a:spcAft>
                <a:spcPts val="0"/>
              </a:spcAft>
              <a:defRPr/>
            </a:pPr>
            <a:r>
              <a:rPr lang="tr-TR" sz="3000" b="1" smtClean="0"/>
              <a:t>İlke 2. </a:t>
            </a:r>
            <a:r>
              <a:rPr lang="tr-TR" sz="3000" smtClean="0"/>
              <a:t>Kalıtımla geçmez; çevresel etkenlere göre biçimlenir</a:t>
            </a:r>
          </a:p>
        </p:txBody>
      </p:sp>
      <p:pic>
        <p:nvPicPr>
          <p:cNvPr id="35842" name="Picture 3"/>
          <p:cNvPicPr>
            <a:picLocks noGrp="1" noChangeArrowheads="1"/>
          </p:cNvPicPr>
          <p:nvPr>
            <p:ph sz="half" idx="2"/>
          </p:nvPr>
        </p:nvPicPr>
        <p:blipFill>
          <a:blip r:embed="rId2" cstate="print"/>
          <a:srcRect/>
          <a:stretch>
            <a:fillRect/>
          </a:stretch>
        </p:blipFill>
        <p:spPr>
          <a:xfrm>
            <a:off x="0" y="836613"/>
            <a:ext cx="9144000" cy="5113337"/>
          </a:xfrm>
        </p:spPr>
      </p:pic>
      <p:sp>
        <p:nvSpPr>
          <p:cNvPr id="35843" name="Rectangle 4"/>
          <p:cNvSpPr>
            <a:spLocks noChangeArrowheads="1"/>
          </p:cNvSpPr>
          <p:nvPr/>
        </p:nvSpPr>
        <p:spPr bwMode="auto">
          <a:xfrm>
            <a:off x="0" y="5994400"/>
            <a:ext cx="9144000" cy="863600"/>
          </a:xfrm>
          <a:prstGeom prst="rect">
            <a:avLst/>
          </a:prstGeom>
          <a:solidFill>
            <a:srgbClr val="66FFFF"/>
          </a:solidFill>
          <a:ln w="9525">
            <a:solidFill>
              <a:schemeClr val="tx1"/>
            </a:solidFill>
            <a:miter lim="800000"/>
            <a:headEnd/>
            <a:tailEnd/>
          </a:ln>
        </p:spPr>
        <p:txBody>
          <a:bodyPr lIns="92075" tIns="46038" rIns="92075" bIns="46038"/>
          <a:lstStyle/>
          <a:p>
            <a:pPr algn="ctr"/>
            <a:r>
              <a:rPr lang="tr-TR">
                <a:latin typeface="Times New Roman Tur" pitchFamily="18" charset="0"/>
              </a:rPr>
              <a:t>Değerler, genetik yollardan geçmez; aile ve okul gibi ortamlarda öğrenilir…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350"/>
            <a:ext cx="9144000" cy="431800"/>
          </a:xfrm>
        </p:spPr>
        <p:txBody>
          <a:bodyPr>
            <a:normAutofit fontScale="90000"/>
          </a:bodyPr>
          <a:lstStyle/>
          <a:p>
            <a:pPr eaLnBrk="1" fontAlgn="auto" hangingPunct="1">
              <a:spcAft>
                <a:spcPts val="0"/>
              </a:spcAft>
              <a:defRPr/>
            </a:pPr>
            <a:r>
              <a:rPr lang="tr-TR" sz="3000" b="1" smtClean="0"/>
              <a:t>İlke 3. </a:t>
            </a:r>
            <a:r>
              <a:rPr lang="tr-TR" sz="3000" smtClean="0"/>
              <a:t>Yaşayarak, görerek ve hissederek öğrenilir…</a:t>
            </a:r>
          </a:p>
        </p:txBody>
      </p:sp>
      <p:pic>
        <p:nvPicPr>
          <p:cNvPr id="36868" name="Picture 5" descr="ANd9GcTBzD2BWQdbMcWivSps_FBPujfYv6y279lf4Xh5guhs1YPzFPtZjWWfD3s">
            <a:hlinkClick r:id="rId2"/>
          </p:cNvPr>
          <p:cNvPicPr>
            <a:picLocks noGrp="1" noChangeAspect="1" noChangeArrowheads="1"/>
          </p:cNvPicPr>
          <p:nvPr>
            <p:ph type="body" sz="half" idx="1"/>
          </p:nvPr>
        </p:nvPicPr>
        <p:blipFill>
          <a:blip r:embed="rId3" cstate="print"/>
          <a:srcRect/>
          <a:stretch>
            <a:fillRect/>
          </a:stretch>
        </p:blipFill>
        <p:spPr>
          <a:xfrm>
            <a:off x="6300788" y="908050"/>
            <a:ext cx="2843212" cy="5041900"/>
          </a:xfrm>
        </p:spPr>
      </p:pic>
      <p:sp>
        <p:nvSpPr>
          <p:cNvPr id="36867" name="Rectangle 4"/>
          <p:cNvSpPr>
            <a:spLocks noGrp="1" noChangeArrowheads="1"/>
          </p:cNvSpPr>
          <p:nvPr>
            <p:ph sz="half" idx="2"/>
          </p:nvPr>
        </p:nvSpPr>
        <p:spPr/>
        <p:txBody>
          <a:bodyPr/>
          <a:lstStyle/>
          <a:p>
            <a:pPr eaLnBrk="1" hangingPunct="1"/>
            <a:endParaRPr lang="tr-TR" sz="2800" smtClean="0"/>
          </a:p>
        </p:txBody>
      </p:sp>
      <p:sp>
        <p:nvSpPr>
          <p:cNvPr id="36866" name="Rectangle 3"/>
          <p:cNvSpPr>
            <a:spLocks noChangeArrowheads="1"/>
          </p:cNvSpPr>
          <p:nvPr/>
        </p:nvSpPr>
        <p:spPr bwMode="auto">
          <a:xfrm>
            <a:off x="0" y="5994400"/>
            <a:ext cx="9144000" cy="863600"/>
          </a:xfrm>
          <a:prstGeom prst="rect">
            <a:avLst/>
          </a:prstGeom>
          <a:solidFill>
            <a:srgbClr val="66FFFF"/>
          </a:solidFill>
          <a:ln w="9525">
            <a:solidFill>
              <a:schemeClr val="tx1"/>
            </a:solidFill>
            <a:miter lim="800000"/>
            <a:headEnd/>
            <a:tailEnd/>
          </a:ln>
        </p:spPr>
        <p:txBody>
          <a:bodyPr lIns="92075" tIns="46038" rIns="92075" bIns="46038"/>
          <a:lstStyle/>
          <a:p>
            <a:pPr algn="ctr"/>
            <a:r>
              <a:rPr lang="tr-TR">
                <a:latin typeface="Times New Roman Tur" pitchFamily="18" charset="0"/>
              </a:rPr>
              <a:t>Değerler, yaşadıkları ortamlarda;</a:t>
            </a:r>
          </a:p>
          <a:p>
            <a:pPr algn="ctr"/>
            <a:r>
              <a:rPr lang="tr-TR">
                <a:latin typeface="Times New Roman Tur" pitchFamily="18" charset="0"/>
              </a:rPr>
              <a:t>yaşanılarak, gözlenerek ve hissedilerek öğrenilir…</a:t>
            </a:r>
          </a:p>
        </p:txBody>
      </p:sp>
      <p:pic>
        <p:nvPicPr>
          <p:cNvPr id="36869" name="Picture 6" descr="ANd9GcQ_n3yuT42pCqcUxd0c0zOMyp9lUcgnCvzLxA9E4GVKA9oMQkoN6sQt7g">
            <a:hlinkClick r:id="rId4"/>
          </p:cNvPr>
          <p:cNvPicPr>
            <a:picLocks noChangeAspect="1" noChangeArrowheads="1"/>
          </p:cNvPicPr>
          <p:nvPr/>
        </p:nvPicPr>
        <p:blipFill>
          <a:blip r:embed="rId5" cstate="print"/>
          <a:srcRect/>
          <a:stretch>
            <a:fillRect/>
          </a:stretch>
        </p:blipFill>
        <p:spPr bwMode="auto">
          <a:xfrm>
            <a:off x="0" y="908050"/>
            <a:ext cx="2916238" cy="5041900"/>
          </a:xfrm>
          <a:prstGeom prst="rect">
            <a:avLst/>
          </a:prstGeom>
          <a:noFill/>
          <a:ln w="9525">
            <a:noFill/>
            <a:miter lim="800000"/>
            <a:headEnd/>
            <a:tailEnd/>
          </a:ln>
        </p:spPr>
      </p:pic>
      <p:pic>
        <p:nvPicPr>
          <p:cNvPr id="36870" name="Picture 7"/>
          <p:cNvPicPr>
            <a:picLocks noChangeAspect="1" noChangeArrowheads="1"/>
          </p:cNvPicPr>
          <p:nvPr/>
        </p:nvPicPr>
        <p:blipFill>
          <a:blip r:embed="rId6" cstate="print"/>
          <a:srcRect/>
          <a:stretch>
            <a:fillRect/>
          </a:stretch>
        </p:blipFill>
        <p:spPr bwMode="auto">
          <a:xfrm>
            <a:off x="2987675" y="981075"/>
            <a:ext cx="3192463" cy="5040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p:cNvPicPr>
            <a:picLocks noChangeArrowheads="1"/>
          </p:cNvPicPr>
          <p:nvPr/>
        </p:nvPicPr>
        <p:blipFill>
          <a:blip r:embed="rId2" cstate="print"/>
          <a:srcRect/>
          <a:stretch>
            <a:fillRect/>
          </a:stretch>
        </p:blipFill>
        <p:spPr bwMode="auto">
          <a:xfrm>
            <a:off x="0" y="-30163"/>
            <a:ext cx="9156700" cy="6888163"/>
          </a:xfrm>
          <a:prstGeom prst="rect">
            <a:avLst/>
          </a:prstGeom>
          <a:noFill/>
          <a:ln w="9525">
            <a:noFill/>
            <a:miter lim="800000"/>
            <a:headEnd/>
            <a:tailEnd/>
          </a:ln>
        </p:spPr>
      </p:pic>
      <p:sp>
        <p:nvSpPr>
          <p:cNvPr id="37890" name="Rectangle 3"/>
          <p:cNvSpPr>
            <a:spLocks noChangeArrowheads="1"/>
          </p:cNvSpPr>
          <p:nvPr/>
        </p:nvSpPr>
        <p:spPr bwMode="auto">
          <a:xfrm>
            <a:off x="0" y="5994400"/>
            <a:ext cx="9144000" cy="863600"/>
          </a:xfrm>
          <a:prstGeom prst="rect">
            <a:avLst/>
          </a:prstGeom>
          <a:solidFill>
            <a:srgbClr val="66FFFF"/>
          </a:solidFill>
          <a:ln w="9525">
            <a:solidFill>
              <a:schemeClr val="tx1"/>
            </a:solidFill>
            <a:miter lim="800000"/>
            <a:headEnd/>
            <a:tailEnd/>
          </a:ln>
        </p:spPr>
        <p:txBody>
          <a:bodyPr lIns="92075" tIns="46038" rIns="92075" bIns="46038"/>
          <a:lstStyle/>
          <a:p>
            <a:pPr algn="ctr"/>
            <a:r>
              <a:rPr lang="tr-TR">
                <a:latin typeface="Times New Roman Tur" pitchFamily="18" charset="0"/>
              </a:rPr>
              <a:t>İnsanın yaşadığı her zaman ve mekan, değer eğitiminin kapsamındadır…</a:t>
            </a:r>
          </a:p>
        </p:txBody>
      </p:sp>
      <p:sp>
        <p:nvSpPr>
          <p:cNvPr id="22532" name="Rectangle 4"/>
          <p:cNvSpPr>
            <a:spLocks noGrp="1" noChangeArrowheads="1"/>
          </p:cNvSpPr>
          <p:nvPr>
            <p:ph type="title"/>
          </p:nvPr>
        </p:nvSpPr>
        <p:spPr>
          <a:xfrm>
            <a:off x="0" y="-38100"/>
            <a:ext cx="9144000" cy="647700"/>
          </a:xfrm>
          <a:solidFill>
            <a:srgbClr val="DDDDDD"/>
          </a:solidFill>
        </p:spPr>
        <p:txBody>
          <a:bodyPr>
            <a:normAutofit/>
          </a:bodyPr>
          <a:lstStyle/>
          <a:p>
            <a:pPr eaLnBrk="1" fontAlgn="auto" hangingPunct="1">
              <a:spcAft>
                <a:spcPts val="0"/>
              </a:spcAft>
              <a:defRPr/>
            </a:pPr>
            <a:r>
              <a:rPr lang="tr-TR" sz="2800" b="1" smtClean="0"/>
              <a:t>İlke 4. </a:t>
            </a:r>
            <a:r>
              <a:rPr lang="tr-TR" sz="3000" smtClean="0"/>
              <a:t>Her zaman ve her yerde eğitimi gerektirir…</a:t>
            </a:r>
          </a:p>
        </p:txBody>
      </p:sp>
      <p:sp>
        <p:nvSpPr>
          <p:cNvPr id="37892" name="Text Box 5"/>
          <p:cNvSpPr txBox="1">
            <a:spLocks noChangeArrowheads="1"/>
          </p:cNvSpPr>
          <p:nvPr/>
        </p:nvSpPr>
        <p:spPr bwMode="auto">
          <a:xfrm>
            <a:off x="1908175" y="5084763"/>
            <a:ext cx="1943100"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Okul</a:t>
            </a:r>
          </a:p>
        </p:txBody>
      </p:sp>
      <p:sp>
        <p:nvSpPr>
          <p:cNvPr id="37893" name="Text Box 6"/>
          <p:cNvSpPr txBox="1">
            <a:spLocks noChangeArrowheads="1"/>
          </p:cNvSpPr>
          <p:nvPr/>
        </p:nvSpPr>
        <p:spPr bwMode="auto">
          <a:xfrm>
            <a:off x="827088" y="2276475"/>
            <a:ext cx="1944687" cy="558800"/>
          </a:xfrm>
          <a:prstGeom prst="rect">
            <a:avLst/>
          </a:prstGeom>
          <a:solidFill>
            <a:schemeClr val="bg1"/>
          </a:solidFill>
          <a:ln w="9525" algn="ctr">
            <a:solidFill>
              <a:schemeClr val="bg1"/>
            </a:solid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İşyeri</a:t>
            </a:r>
          </a:p>
        </p:txBody>
      </p:sp>
      <p:sp>
        <p:nvSpPr>
          <p:cNvPr id="37894" name="Text Box 7"/>
          <p:cNvSpPr txBox="1">
            <a:spLocks noChangeArrowheads="1"/>
          </p:cNvSpPr>
          <p:nvPr/>
        </p:nvSpPr>
        <p:spPr bwMode="auto">
          <a:xfrm>
            <a:off x="0" y="2924175"/>
            <a:ext cx="1727200"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Ev</a:t>
            </a:r>
          </a:p>
        </p:txBody>
      </p:sp>
      <p:sp>
        <p:nvSpPr>
          <p:cNvPr id="37895" name="Text Box 8"/>
          <p:cNvSpPr txBox="1">
            <a:spLocks noChangeArrowheads="1"/>
          </p:cNvSpPr>
          <p:nvPr/>
        </p:nvSpPr>
        <p:spPr bwMode="auto">
          <a:xfrm>
            <a:off x="7054850" y="3860800"/>
            <a:ext cx="2089150"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Sanal alem</a:t>
            </a:r>
          </a:p>
        </p:txBody>
      </p:sp>
      <p:sp>
        <p:nvSpPr>
          <p:cNvPr id="37896" name="Text Box 9"/>
          <p:cNvSpPr txBox="1">
            <a:spLocks noChangeArrowheads="1"/>
          </p:cNvSpPr>
          <p:nvPr/>
        </p:nvSpPr>
        <p:spPr bwMode="auto">
          <a:xfrm>
            <a:off x="4211638" y="692150"/>
            <a:ext cx="2087562" cy="549275"/>
          </a:xfrm>
          <a:prstGeom prst="rect">
            <a:avLst/>
          </a:prstGeom>
          <a:solidFill>
            <a:schemeClr val="bg1"/>
          </a:solidFill>
          <a:ln w="9525" algn="ctr">
            <a:noFill/>
            <a:miter lim="800000"/>
            <a:headEnd/>
            <a:tailEnd/>
          </a:ln>
        </p:spPr>
        <p:txBody>
          <a:bodyPr lIns="92075" tIns="46038" rIns="92075" bIns="46038">
            <a:spAutoFit/>
          </a:bodyPr>
          <a:lstStyle/>
          <a:p>
            <a:pPr algn="r">
              <a:spcBef>
                <a:spcPct val="50000"/>
              </a:spcBef>
            </a:pPr>
            <a:r>
              <a:rPr lang="tr-TR" sz="3000">
                <a:solidFill>
                  <a:schemeClr val="tx2"/>
                </a:solidFill>
                <a:latin typeface="Franklin Gothic Book"/>
              </a:rPr>
              <a:t>Tatilde</a:t>
            </a:r>
          </a:p>
        </p:txBody>
      </p:sp>
      <p:pic>
        <p:nvPicPr>
          <p:cNvPr id="37897" name="Picture 10" descr="ahlaki yozlaşma"/>
          <p:cNvPicPr>
            <a:picLocks noChangeAspect="1" noChangeArrowheads="1"/>
          </p:cNvPicPr>
          <p:nvPr/>
        </p:nvPicPr>
        <p:blipFill>
          <a:blip r:embed="rId3" cstate="print"/>
          <a:srcRect/>
          <a:stretch>
            <a:fillRect/>
          </a:stretch>
        </p:blipFill>
        <p:spPr bwMode="auto">
          <a:xfrm>
            <a:off x="0" y="3860800"/>
            <a:ext cx="1576388" cy="1223963"/>
          </a:xfrm>
          <a:prstGeom prst="rect">
            <a:avLst/>
          </a:prstGeom>
          <a:noFill/>
          <a:ln w="9525">
            <a:noFill/>
            <a:miter lim="800000"/>
            <a:headEnd/>
            <a:tailEnd/>
          </a:ln>
        </p:spPr>
      </p:pic>
      <p:sp>
        <p:nvSpPr>
          <p:cNvPr id="37898" name="Text Box 11"/>
          <p:cNvSpPr txBox="1">
            <a:spLocks noChangeArrowheads="1"/>
          </p:cNvSpPr>
          <p:nvPr/>
        </p:nvSpPr>
        <p:spPr bwMode="auto">
          <a:xfrm>
            <a:off x="0" y="5229225"/>
            <a:ext cx="2089150"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Medya</a:t>
            </a:r>
          </a:p>
        </p:txBody>
      </p:sp>
      <p:sp>
        <p:nvSpPr>
          <p:cNvPr id="37899" name="Text Box 12"/>
          <p:cNvSpPr txBox="1">
            <a:spLocks noChangeArrowheads="1"/>
          </p:cNvSpPr>
          <p:nvPr/>
        </p:nvSpPr>
        <p:spPr bwMode="auto">
          <a:xfrm>
            <a:off x="6372225" y="4941888"/>
            <a:ext cx="2447925"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Sabah-akşam</a:t>
            </a:r>
          </a:p>
        </p:txBody>
      </p:sp>
      <p:pic>
        <p:nvPicPr>
          <p:cNvPr id="37900" name="Picture 13" descr="ANd9GcT9qlK3KoFYD4JrrV3RRgebUH4kw3g7VbB2sHTQQAshzex5v-Le0suJQA3z">
            <a:hlinkClick r:id="rId4"/>
          </p:cNvPr>
          <p:cNvPicPr>
            <a:picLocks noChangeAspect="1" noChangeArrowheads="1"/>
          </p:cNvPicPr>
          <p:nvPr/>
        </p:nvPicPr>
        <p:blipFill>
          <a:blip r:embed="rId5" cstate="print"/>
          <a:srcRect/>
          <a:stretch>
            <a:fillRect/>
          </a:stretch>
        </p:blipFill>
        <p:spPr bwMode="auto">
          <a:xfrm>
            <a:off x="7092950" y="1196975"/>
            <a:ext cx="1727200" cy="1665288"/>
          </a:xfrm>
          <a:prstGeom prst="rect">
            <a:avLst/>
          </a:prstGeom>
          <a:noFill/>
          <a:ln w="9525">
            <a:noFill/>
            <a:miter lim="800000"/>
            <a:headEnd/>
            <a:tailEnd/>
          </a:ln>
        </p:spPr>
      </p:pic>
      <p:sp>
        <p:nvSpPr>
          <p:cNvPr id="37901" name="Text Box 14"/>
          <p:cNvSpPr txBox="1">
            <a:spLocks noChangeArrowheads="1"/>
          </p:cNvSpPr>
          <p:nvPr/>
        </p:nvSpPr>
        <p:spPr bwMode="auto">
          <a:xfrm>
            <a:off x="6732588" y="2924175"/>
            <a:ext cx="2160587"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Çocukluk</a:t>
            </a:r>
          </a:p>
        </p:txBody>
      </p:sp>
      <p:sp>
        <p:nvSpPr>
          <p:cNvPr id="37902" name="Text Box 15"/>
          <p:cNvSpPr txBox="1">
            <a:spLocks noChangeArrowheads="1"/>
          </p:cNvSpPr>
          <p:nvPr/>
        </p:nvSpPr>
        <p:spPr bwMode="auto">
          <a:xfrm>
            <a:off x="3708400" y="1268413"/>
            <a:ext cx="3024188" cy="549275"/>
          </a:xfrm>
          <a:prstGeom prst="rect">
            <a:avLst/>
          </a:prstGeom>
          <a:solidFill>
            <a:schemeClr val="bg1"/>
          </a:solidFill>
          <a:ln w="9525" algn="ctr">
            <a:noFill/>
            <a:miter lim="800000"/>
            <a:headEnd/>
            <a:tailEnd/>
          </a:ln>
        </p:spPr>
        <p:txBody>
          <a:bodyPr lIns="92075" tIns="46038" rIns="92075" bIns="46038">
            <a:spAutoFit/>
          </a:bodyPr>
          <a:lstStyle/>
          <a:p>
            <a:pPr algn="ctr">
              <a:spcBef>
                <a:spcPct val="50000"/>
              </a:spcBef>
            </a:pPr>
            <a:r>
              <a:rPr lang="tr-TR" sz="3000">
                <a:solidFill>
                  <a:schemeClr val="tx2"/>
                </a:solidFill>
                <a:latin typeface="Franklin Gothic Book"/>
              </a:rPr>
              <a:t>Gençlik-yaşlılık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60350"/>
            <a:ext cx="9144000" cy="431800"/>
          </a:xfrm>
        </p:spPr>
        <p:txBody>
          <a:bodyPr>
            <a:normAutofit fontScale="90000"/>
          </a:bodyPr>
          <a:lstStyle/>
          <a:p>
            <a:pPr eaLnBrk="1" fontAlgn="auto" hangingPunct="1">
              <a:spcAft>
                <a:spcPts val="0"/>
              </a:spcAft>
              <a:defRPr/>
            </a:pPr>
            <a:r>
              <a:rPr lang="tr-TR" sz="3400" b="1" smtClean="0"/>
              <a:t>İlke 5. </a:t>
            </a:r>
            <a:r>
              <a:rPr lang="tr-TR" sz="3400" smtClean="0"/>
              <a:t>Zihin, kalp ve davranış üçgenine oturur…</a:t>
            </a:r>
          </a:p>
        </p:txBody>
      </p:sp>
      <p:sp>
        <p:nvSpPr>
          <p:cNvPr id="38914" name="Text Box 5"/>
          <p:cNvSpPr txBox="1">
            <a:spLocks noChangeArrowheads="1"/>
          </p:cNvSpPr>
          <p:nvPr/>
        </p:nvSpPr>
        <p:spPr bwMode="auto">
          <a:xfrm>
            <a:off x="3203575" y="836613"/>
            <a:ext cx="3744913" cy="519112"/>
          </a:xfrm>
          <a:prstGeom prst="rect">
            <a:avLst/>
          </a:prstGeom>
          <a:noFill/>
          <a:ln w="9525" algn="ctr">
            <a:noFill/>
            <a:miter lim="800000"/>
            <a:headEnd/>
            <a:tailEnd/>
          </a:ln>
        </p:spPr>
        <p:txBody>
          <a:bodyPr lIns="92075" tIns="46038" rIns="92075" bIns="46038">
            <a:spAutoFit/>
          </a:bodyPr>
          <a:lstStyle/>
          <a:p>
            <a:pPr algn="ctr">
              <a:spcBef>
                <a:spcPct val="50000"/>
              </a:spcBef>
            </a:pPr>
            <a:r>
              <a:rPr lang="tr-TR">
                <a:solidFill>
                  <a:schemeClr val="tx2"/>
                </a:solidFill>
              </a:rPr>
              <a:t>Zihin ikna olmalı…</a:t>
            </a:r>
          </a:p>
        </p:txBody>
      </p:sp>
      <p:sp>
        <p:nvSpPr>
          <p:cNvPr id="38915" name="Text Box 6"/>
          <p:cNvSpPr txBox="1">
            <a:spLocks noChangeArrowheads="1"/>
          </p:cNvSpPr>
          <p:nvPr/>
        </p:nvSpPr>
        <p:spPr bwMode="auto">
          <a:xfrm>
            <a:off x="250825" y="6092825"/>
            <a:ext cx="3744913" cy="519113"/>
          </a:xfrm>
          <a:prstGeom prst="rect">
            <a:avLst/>
          </a:prstGeom>
          <a:noFill/>
          <a:ln w="9525" algn="ctr">
            <a:noFill/>
            <a:miter lim="800000"/>
            <a:headEnd/>
            <a:tailEnd/>
          </a:ln>
        </p:spPr>
        <p:txBody>
          <a:bodyPr lIns="92075" tIns="46038" rIns="92075" bIns="46038">
            <a:spAutoFit/>
          </a:bodyPr>
          <a:lstStyle/>
          <a:p>
            <a:pPr algn="ctr">
              <a:spcBef>
                <a:spcPct val="50000"/>
              </a:spcBef>
            </a:pPr>
            <a:r>
              <a:rPr lang="tr-TR">
                <a:solidFill>
                  <a:schemeClr val="tx2"/>
                </a:solidFill>
              </a:rPr>
              <a:t>Kalp, benimsemeli…</a:t>
            </a:r>
          </a:p>
        </p:txBody>
      </p:sp>
      <p:sp>
        <p:nvSpPr>
          <p:cNvPr id="38916" name="Text Box 7"/>
          <p:cNvSpPr txBox="1">
            <a:spLocks noChangeArrowheads="1"/>
          </p:cNvSpPr>
          <p:nvPr/>
        </p:nvSpPr>
        <p:spPr bwMode="auto">
          <a:xfrm>
            <a:off x="4821238" y="6129338"/>
            <a:ext cx="4284662" cy="519112"/>
          </a:xfrm>
          <a:prstGeom prst="rect">
            <a:avLst/>
          </a:prstGeom>
          <a:noFill/>
          <a:ln w="9525" algn="ctr">
            <a:noFill/>
            <a:miter lim="800000"/>
            <a:headEnd/>
            <a:tailEnd/>
          </a:ln>
        </p:spPr>
        <p:txBody>
          <a:bodyPr lIns="92075" tIns="46038" rIns="92075" bIns="46038">
            <a:spAutoFit/>
          </a:bodyPr>
          <a:lstStyle/>
          <a:p>
            <a:pPr algn="ctr">
              <a:spcBef>
                <a:spcPct val="50000"/>
              </a:spcBef>
            </a:pPr>
            <a:r>
              <a:rPr lang="tr-TR">
                <a:solidFill>
                  <a:schemeClr val="tx2"/>
                </a:solidFill>
              </a:rPr>
              <a:t>Beden, sergilemelidir…</a:t>
            </a:r>
          </a:p>
        </p:txBody>
      </p:sp>
      <p:pic>
        <p:nvPicPr>
          <p:cNvPr id="38917" name="Picture 8" descr="F:\Ucgen-Saat-.jpg"/>
          <p:cNvPicPr>
            <a:picLocks noChangeAspect="1" noChangeArrowheads="1"/>
          </p:cNvPicPr>
          <p:nvPr/>
        </p:nvPicPr>
        <p:blipFill>
          <a:blip r:embed="rId3" cstate="print"/>
          <a:srcRect/>
          <a:stretch>
            <a:fillRect/>
          </a:stretch>
        </p:blipFill>
        <p:spPr bwMode="auto">
          <a:xfrm>
            <a:off x="755650" y="1412875"/>
            <a:ext cx="7416800" cy="460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60350"/>
            <a:ext cx="9144000" cy="431800"/>
          </a:xfrm>
        </p:spPr>
        <p:txBody>
          <a:bodyPr>
            <a:normAutofit fontScale="90000"/>
          </a:bodyPr>
          <a:lstStyle/>
          <a:p>
            <a:pPr eaLnBrk="1" fontAlgn="auto" hangingPunct="1">
              <a:spcAft>
                <a:spcPts val="0"/>
              </a:spcAft>
              <a:defRPr/>
            </a:pPr>
            <a:r>
              <a:rPr lang="tr-TR" sz="3200" b="1" smtClean="0"/>
              <a:t>İlke 7.</a:t>
            </a:r>
            <a:r>
              <a:rPr lang="tr-TR" sz="3200" smtClean="0"/>
              <a:t> İç ve dış tutarlılık gerektirir…</a:t>
            </a:r>
          </a:p>
        </p:txBody>
      </p:sp>
      <p:sp>
        <p:nvSpPr>
          <p:cNvPr id="40962" name="Rectangle 3"/>
          <p:cNvSpPr>
            <a:spLocks noGrp="1" noChangeArrowheads="1"/>
          </p:cNvSpPr>
          <p:nvPr>
            <p:ph sz="half" idx="2"/>
          </p:nvPr>
        </p:nvSpPr>
        <p:spPr/>
        <p:txBody>
          <a:bodyPr/>
          <a:lstStyle/>
          <a:p>
            <a:pPr eaLnBrk="1" hangingPunct="1"/>
            <a:endParaRPr lang="tr-TR" sz="2800" smtClean="0"/>
          </a:p>
        </p:txBody>
      </p:sp>
      <p:sp>
        <p:nvSpPr>
          <p:cNvPr id="40963" name="Rectangle 4"/>
          <p:cNvSpPr>
            <a:spLocks noChangeArrowheads="1"/>
          </p:cNvSpPr>
          <p:nvPr/>
        </p:nvSpPr>
        <p:spPr bwMode="auto">
          <a:xfrm>
            <a:off x="0" y="5994400"/>
            <a:ext cx="9144000" cy="863600"/>
          </a:xfrm>
          <a:prstGeom prst="rect">
            <a:avLst/>
          </a:prstGeom>
          <a:solidFill>
            <a:srgbClr val="66FFFF"/>
          </a:solidFill>
          <a:ln w="9525">
            <a:solidFill>
              <a:schemeClr val="tx1"/>
            </a:solidFill>
            <a:miter lim="800000"/>
            <a:headEnd/>
            <a:tailEnd/>
          </a:ln>
        </p:spPr>
        <p:txBody>
          <a:bodyPr lIns="92075" tIns="46038" rIns="92075" bIns="46038"/>
          <a:lstStyle/>
          <a:p>
            <a:pPr algn="ctr"/>
            <a:r>
              <a:rPr lang="tr-TR">
                <a:latin typeface="Franklin Gothic Book"/>
              </a:rPr>
              <a:t>Hem değerlerler arasında hem de söylem-eylem arasında  tutarlık gerekir…</a:t>
            </a:r>
          </a:p>
        </p:txBody>
      </p:sp>
      <p:pic>
        <p:nvPicPr>
          <p:cNvPr id="40964" name="Picture 5" descr="ANd9GcSSkpfRR2bBSMVHBVyqGs8zA7-_h6Alo7RkKy61VIhEQ5BEw-GveeSOcg">
            <a:hlinkClick r:id="rId2"/>
          </p:cNvPr>
          <p:cNvPicPr>
            <a:picLocks noChangeAspect="1" noChangeArrowheads="1"/>
          </p:cNvPicPr>
          <p:nvPr/>
        </p:nvPicPr>
        <p:blipFill>
          <a:blip r:embed="rId3" cstate="print"/>
          <a:srcRect/>
          <a:stretch>
            <a:fillRect/>
          </a:stretch>
        </p:blipFill>
        <p:spPr bwMode="auto">
          <a:xfrm>
            <a:off x="0" y="765175"/>
            <a:ext cx="9144000" cy="518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latin typeface="Comic Sans MS" pitchFamily="66" charset="0"/>
              </a:rPr>
              <a:t>DEĞER EĞİTİMİNDE HEDEFLERİMİZ</a:t>
            </a:r>
            <a:endParaRPr lang="tr-TR" dirty="0">
              <a:latin typeface="Comic Sans MS" pitchFamily="66" charset="0"/>
            </a:endParaRPr>
          </a:p>
        </p:txBody>
      </p:sp>
      <p:sp>
        <p:nvSpPr>
          <p:cNvPr id="3" name="2 İçerik Yer Tutucusu"/>
          <p:cNvSpPr>
            <a:spLocks noGrp="1"/>
          </p:cNvSpPr>
          <p:nvPr>
            <p:ph sz="quarter" idx="1"/>
          </p:nvPr>
        </p:nvSpPr>
        <p:spPr/>
        <p:txBody>
          <a:bodyPr>
            <a:normAutofit fontScale="92500" lnSpcReduction="20000"/>
          </a:bodyPr>
          <a:lstStyle/>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Toplum tarafından kabul gören değerleri uygun okul ortamı oluşturarak geliştirmek ve pekiştirmek. </a:t>
            </a:r>
          </a:p>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Öğrencilerin sorumluluk duygularını geliştirmek. </a:t>
            </a:r>
          </a:p>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Akademik bilgi ve gerçek hayatta rehberlik edecek ahlaki değerlerle donatılmış öğrenciler yetiştirmek. </a:t>
            </a:r>
          </a:p>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Öğrencilerin iç motivasyonlarını geliştirmek. </a:t>
            </a:r>
          </a:p>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İletişim becerileri yüksek bireyler yetiştirebilmek. </a:t>
            </a:r>
          </a:p>
          <a:p>
            <a:pPr marL="341313" indent="-341313" eaLnBrk="1" fontAlgn="auto" hangingPunct="1">
              <a:lnSpc>
                <a:spcPct val="80000"/>
              </a:lnSpc>
              <a:spcBef>
                <a:spcPts val="600"/>
              </a:spcBef>
              <a:spcAft>
                <a:spcPts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Öğrencilerin kendini tanıması, yeteneklerini keşfetmesi, bu yeteneklerini hayatında doğru ve faydalı bir şekilde kullanmasını sağlamak. </a:t>
            </a:r>
          </a:p>
          <a:p>
            <a:pPr marL="341313" indent="-341313" eaLnBrk="1" fontAlgn="auto" hangingPunct="1">
              <a:lnSpc>
                <a:spcPct val="80000"/>
              </a:lnSpc>
              <a:spcBef>
                <a:spcPts val="500"/>
              </a:spcBef>
              <a:spcAft>
                <a:spcPts val="0"/>
              </a:spcAft>
              <a:buClr>
                <a:srgbClr val="CCCCFF"/>
              </a:buClr>
              <a:buFont typeface="Symbol"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b="1" dirty="0" smtClean="0">
                <a:latin typeface="Comic Sans MS" pitchFamily="66" charset="0"/>
              </a:rPr>
              <a:t>Kendi zevklerini; ailesi ve vatanı için erteleyebilen ve hatta vazgeçebilen bireyler ve liderler yetiştirebilmek</a:t>
            </a:r>
            <a:r>
              <a:rPr lang="tr-TR" sz="2800" dirty="0" smtClean="0"/>
              <a:t>.</a:t>
            </a:r>
          </a:p>
          <a:p>
            <a:pPr marL="341313" indent="-341313" eaLnBrk="1" fontAlgn="auto" hangingPunct="1">
              <a:lnSpc>
                <a:spcPct val="80000"/>
              </a:lnSpc>
              <a:spcBef>
                <a:spcPts val="500"/>
              </a:spcBef>
              <a:spcAft>
                <a:spcPts val="0"/>
              </a:spcAft>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tr-TR" sz="2800" dirty="0" smtClean="0"/>
          </a:p>
          <a:p>
            <a:pPr eaLnBrk="1" fontAlgn="auto" hangingPunct="1">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p>
            <a:pPr>
              <a:defRPr/>
            </a:pPr>
            <a:fld id="{21909010-458B-48E7-808E-C5AEB3669E9E}" type="slidenum">
              <a:rPr lang="tr-TR"/>
              <a:pPr>
                <a:defRPr/>
              </a:pPr>
              <a:t>26</a:t>
            </a:fld>
            <a:endParaRPr lang="tr-TR"/>
          </a:p>
        </p:txBody>
      </p:sp>
      <p:pic>
        <p:nvPicPr>
          <p:cNvPr id="43010" name="Picture 2" descr="1443046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Alt Başlık"/>
          <p:cNvSpPr>
            <a:spLocks noGrp="1"/>
          </p:cNvSpPr>
          <p:nvPr>
            <p:ph type="subTitle" idx="1"/>
          </p:nvPr>
        </p:nvSpPr>
        <p:spPr>
          <a:xfrm>
            <a:off x="642938" y="1857375"/>
            <a:ext cx="4214812" cy="4143375"/>
          </a:xfrm>
        </p:spPr>
        <p:txBody>
          <a:bodyPr/>
          <a:lstStyle/>
          <a:p>
            <a:pPr eaLnBrk="1" hangingPunct="1"/>
            <a:r>
              <a:rPr lang="tr-TR" sz="2000" smtClean="0">
                <a:solidFill>
                  <a:schemeClr val="tx1"/>
                </a:solidFill>
                <a:latin typeface="Comic Sans MS" pitchFamily="66" charset="0"/>
              </a:rPr>
              <a:t>Okul çağına kadar aile;çocuklar için hangi değerlerin kazanılacağı konusunda temel kurumdur.  Çocuklar ve gençler söylenenden daha çok büyüklerinin yaptıklarından etkilenirler. Değerler sonradan kazanılmaktadır. Bu nedenle ailenin, okul ve toplumun; değer kazanımında önemli görevleri bulunmaktadır.</a:t>
            </a:r>
          </a:p>
          <a:p>
            <a:pPr eaLnBrk="1" hangingPunct="1"/>
            <a:endParaRPr lang="tr-TR" sz="2000" smtClean="0">
              <a:solidFill>
                <a:schemeClr val="tx1"/>
              </a:solidFill>
            </a:endParaRPr>
          </a:p>
        </p:txBody>
      </p:sp>
      <p:sp>
        <p:nvSpPr>
          <p:cNvPr id="2" name="1 Başlık"/>
          <p:cNvSpPr>
            <a:spLocks noGrp="1"/>
          </p:cNvSpPr>
          <p:nvPr>
            <p:ph type="ctrTitle"/>
          </p:nvPr>
        </p:nvSpPr>
        <p:spPr>
          <a:xfrm>
            <a:off x="785786" y="571480"/>
            <a:ext cx="7772400" cy="1285883"/>
          </a:xfrm>
        </p:spPr>
        <p:txBody>
          <a:bodyPr/>
          <a:lstStyle/>
          <a:p>
            <a:pPr eaLnBrk="1" fontAlgn="auto" hangingPunct="1">
              <a:spcAft>
                <a:spcPts val="0"/>
              </a:spcAft>
              <a:defRPr/>
            </a:pPr>
            <a:r>
              <a:rPr lang="tr-TR" dirty="0" smtClean="0">
                <a:latin typeface="Comic Sans MS" pitchFamily="66" charset="0"/>
              </a:rPr>
              <a:t>DEĞER  KAZANIMINDA  AİLE</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latin typeface="Comic Sans MS" pitchFamily="66" charset="0"/>
              </a:rPr>
              <a:t>DEĞER  KAZANIMINDA  AİLE</a:t>
            </a:r>
            <a:endParaRPr lang="tr-TR" dirty="0">
              <a:latin typeface="Comic Sans MS" pitchFamily="66" charset="0"/>
            </a:endParaRPr>
          </a:p>
        </p:txBody>
      </p:sp>
      <p:sp>
        <p:nvSpPr>
          <p:cNvPr id="3" name="2 İçerik Yer Tutucusu"/>
          <p:cNvSpPr>
            <a:spLocks noGrp="1"/>
          </p:cNvSpPr>
          <p:nvPr>
            <p:ph sz="quarter" idx="1"/>
          </p:nvPr>
        </p:nvSpPr>
        <p:spPr>
          <a:xfrm>
            <a:off x="457200" y="1600200"/>
            <a:ext cx="8329613" cy="4525963"/>
          </a:xfrm>
        </p:spPr>
        <p:txBody>
          <a:bodyPr>
            <a:normAutofit/>
          </a:bodyPr>
          <a:lstStyle/>
          <a:p>
            <a:pPr eaLnBrk="1" fontAlgn="auto" hangingPunct="1">
              <a:spcAft>
                <a:spcPts val="0"/>
              </a:spcAft>
              <a:buFont typeface="Wingdings 2"/>
              <a:buChar char=""/>
              <a:defRPr/>
            </a:pPr>
            <a:r>
              <a:rPr lang="tr-TR" dirty="0">
                <a:latin typeface="Comic Sans MS" pitchFamily="66" charset="0"/>
              </a:rPr>
              <a:t>Erken çocukluk döneminde değerlerin kazandırılması çok önemlidir. Bunu kazandıracak birim ise, ailedir. Ancak, çocuğun anne-babasının yanında geçirdiği sürenin gittikçe azalması, boşanma olaylarının toplumda yüksek oluşu, yoksulluk gibi belli başlı toplumsal nedenler ailenin değerler eğitiminde yetersiz kalmasına yol </a:t>
            </a:r>
            <a:r>
              <a:rPr lang="tr-TR" dirty="0" smtClean="0">
                <a:latin typeface="Comic Sans MS" pitchFamily="66" charset="0"/>
              </a:rPr>
              <a:t>açmış,toplumda </a:t>
            </a:r>
            <a:r>
              <a:rPr lang="tr-TR" dirty="0">
                <a:latin typeface="Comic Sans MS" pitchFamily="66" charset="0"/>
              </a:rPr>
              <a:t>erozyon meydana gelmiştir. Bu nedenle değer eğitimi, eğitimin önemli hedefleri arasında yer almalıdır.</a:t>
            </a:r>
          </a:p>
          <a:p>
            <a:pPr eaLnBrk="1" fontAlgn="auto" hangingPunct="1">
              <a:spcAft>
                <a:spcPts val="0"/>
              </a:spcAft>
              <a:buFont typeface="Wingdings 2"/>
              <a:buChar char=""/>
              <a:defRPr/>
            </a:pP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latin typeface="Comic Sans MS" pitchFamily="66" charset="0"/>
              </a:rPr>
              <a:t>DEĞERLER EĞİTİMİ</a:t>
            </a:r>
            <a:endParaRPr lang="tr-TR" dirty="0">
              <a:latin typeface="Comic Sans MS" pitchFamily="66" charset="0"/>
            </a:endParaRPr>
          </a:p>
        </p:txBody>
      </p:sp>
      <p:sp>
        <p:nvSpPr>
          <p:cNvPr id="3" name="2 İçerik Yer Tutucusu"/>
          <p:cNvSpPr>
            <a:spLocks noGrp="1"/>
          </p:cNvSpPr>
          <p:nvPr>
            <p:ph sz="quarter" idx="1"/>
          </p:nvPr>
        </p:nvSpPr>
        <p:spPr/>
        <p:txBody>
          <a:bodyPr>
            <a:normAutofit/>
          </a:bodyPr>
          <a:lstStyle/>
          <a:p>
            <a:pPr eaLnBrk="1" fontAlgn="auto" hangingPunct="1">
              <a:spcAft>
                <a:spcPts val="0"/>
              </a:spcAft>
              <a:buFont typeface="Wingdings 2"/>
              <a:buChar char=""/>
              <a:defRPr/>
            </a:pPr>
            <a:r>
              <a:rPr lang="tr-TR" dirty="0">
                <a:latin typeface="Comic Sans MS" pitchFamily="66" charset="0"/>
              </a:rPr>
              <a:t>Birey, ileriki </a:t>
            </a:r>
            <a:r>
              <a:rPr lang="tr-TR" dirty="0" smtClean="0">
                <a:latin typeface="Comic Sans MS" pitchFamily="66" charset="0"/>
              </a:rPr>
              <a:t>dönemlerde; </a:t>
            </a:r>
            <a:r>
              <a:rPr lang="tr-TR" dirty="0">
                <a:latin typeface="Comic Sans MS" pitchFamily="66" charset="0"/>
              </a:rPr>
              <a:t>kişiliğini, bakış açısını, davranışlarının yönünü belirleyecek, onun tanınmasında temel ölçütler olarak işlev görecek değerleri yaşarken kazanır. Bu yüzden bireyin belirli değerlerin farkına varması, yeni değerler üretmesi, benimsemesi ve kişiliğine mâl ederek davranışları ile sergilemesi başlı başına bir eğitim sorunudur.  Buna kısaca </a:t>
            </a:r>
            <a:r>
              <a:rPr lang="tr-TR" b="1" dirty="0">
                <a:latin typeface="Comic Sans MS" pitchFamily="66" charset="0"/>
              </a:rPr>
              <a:t>değerler eğitimi</a:t>
            </a:r>
            <a:r>
              <a:rPr lang="tr-TR" dirty="0">
                <a:latin typeface="Comic Sans MS" pitchFamily="66" charset="0"/>
              </a:rPr>
              <a:t> </a:t>
            </a:r>
            <a:r>
              <a:rPr lang="tr-TR" dirty="0" smtClean="0">
                <a:latin typeface="Comic Sans MS" pitchFamily="66" charset="0"/>
              </a:rPr>
              <a:t>denir. </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Documents and Settings\Administrator\Belgelerim\Resimlerim\ideal insan.jpg"/>
          <p:cNvPicPr>
            <a:picLocks noGrp="1" noChangeAspect="1" noChangeArrowheads="1"/>
          </p:cNvPicPr>
          <p:nvPr>
            <p:ph sz="quarter" idx="1"/>
          </p:nvPr>
        </p:nvPicPr>
        <p:blipFill>
          <a:blip r:embed="rId2" cstate="print"/>
          <a:srcRect/>
          <a:stretch>
            <a:fillRect/>
          </a:stretch>
        </p:blipFill>
        <p:spPr>
          <a:xfrm>
            <a:off x="285750" y="357188"/>
            <a:ext cx="8429625" cy="6215062"/>
          </a:xfrm>
        </p:spPr>
      </p:pic>
      <p:pic>
        <p:nvPicPr>
          <p:cNvPr id="3" name="Picture 2" descr="F:\Resimlerim\mutlu-cicek.jpg"/>
          <p:cNvPicPr>
            <a:picLocks noChangeAspect="1" noChangeArrowheads="1"/>
          </p:cNvPicPr>
          <p:nvPr/>
        </p:nvPicPr>
        <p:blipFill>
          <a:blip r:embed="rId3" cstate="print"/>
          <a:srcRect/>
          <a:stretch>
            <a:fillRect/>
          </a:stretch>
        </p:blipFill>
        <p:spPr bwMode="auto">
          <a:xfrm>
            <a:off x="467544" y="1124744"/>
            <a:ext cx="1450088" cy="1849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214313" y="714356"/>
            <a:ext cx="4357687" cy="1214445"/>
          </a:xfrm>
        </p:spPr>
        <p:txBody>
          <a:bodyPr/>
          <a:lstStyle/>
          <a:p>
            <a:pPr eaLnBrk="1" fontAlgn="auto" hangingPunct="1">
              <a:spcAft>
                <a:spcPts val="0"/>
              </a:spcAft>
              <a:defRPr/>
            </a:pPr>
            <a:r>
              <a:rPr lang="tr-TR" b="1" dirty="0" smtClean="0">
                <a:solidFill>
                  <a:srgbClr val="89006F"/>
                </a:solidFill>
                <a:latin typeface="Comic Sans MS" pitchFamily="66" charset="0"/>
              </a:rPr>
              <a:t>Değerler;</a:t>
            </a:r>
          </a:p>
        </p:txBody>
      </p:sp>
      <p:sp>
        <p:nvSpPr>
          <p:cNvPr id="17411" name="2 İçerik Yer Tutucusu"/>
          <p:cNvSpPr>
            <a:spLocks noGrp="1"/>
          </p:cNvSpPr>
          <p:nvPr>
            <p:ph sz="quarter" idx="1"/>
          </p:nvPr>
        </p:nvSpPr>
        <p:spPr>
          <a:xfrm>
            <a:off x="0" y="1268413"/>
            <a:ext cx="8786813" cy="4857750"/>
          </a:xfrm>
        </p:spPr>
        <p:txBody>
          <a:bodyPr>
            <a:normAutofit fontScale="92500" lnSpcReduction="10000"/>
          </a:bodyPr>
          <a:lstStyle/>
          <a:p>
            <a:pPr algn="just" eaLnBrk="1" fontAlgn="auto" hangingPunct="1">
              <a:spcAft>
                <a:spcPts val="0"/>
              </a:spcAft>
              <a:buFont typeface="Wingdings 2" pitchFamily="18" charset="2"/>
              <a:buNone/>
              <a:defRPr/>
            </a:pPr>
            <a:r>
              <a:rPr lang="tr-TR" sz="2800" dirty="0" smtClean="0"/>
              <a:t>        </a:t>
            </a:r>
          </a:p>
          <a:p>
            <a:pPr algn="just" eaLnBrk="1" fontAlgn="auto" hangingPunct="1">
              <a:spcAft>
                <a:spcPts val="0"/>
              </a:spcAft>
              <a:buFont typeface="Wingdings 2"/>
              <a:buNone/>
              <a:defRPr/>
            </a:pPr>
            <a:r>
              <a:rPr lang="tr-TR" sz="2800" b="1" dirty="0" smtClean="0">
                <a:latin typeface="Comic Sans MS" pitchFamily="66" charset="0"/>
              </a:rPr>
              <a:t>İnsanların çoğunluğu tarafından üzerinde uzlaştıkları ve paylaşılan gerçek davranış standartlarıdır</a:t>
            </a:r>
            <a:r>
              <a:rPr lang="tr-TR" sz="2800" b="1" dirty="0" smtClean="0"/>
              <a:t>.</a:t>
            </a:r>
            <a:endParaRPr lang="tr-TR" sz="2800" dirty="0" smtClean="0"/>
          </a:p>
          <a:p>
            <a:pPr algn="just" eaLnBrk="1" fontAlgn="auto" hangingPunct="1">
              <a:spcAft>
                <a:spcPts val="0"/>
              </a:spcAft>
              <a:buFont typeface="Wingdings 2"/>
              <a:buNone/>
              <a:defRPr/>
            </a:pPr>
            <a:r>
              <a:rPr lang="tr-TR" sz="2800" dirty="0" smtClean="0">
                <a:latin typeface="Comic Sans MS" pitchFamily="66" charset="0"/>
              </a:rPr>
              <a:t>              Değerler</a:t>
            </a:r>
            <a:r>
              <a:rPr lang="tr-TR" sz="2800" dirty="0" smtClean="0"/>
              <a:t>;</a:t>
            </a:r>
            <a:r>
              <a:rPr lang="tr-TR" sz="2800" dirty="0" smtClean="0">
                <a:latin typeface="Comic Sans MS" pitchFamily="66" charset="0"/>
              </a:rPr>
              <a:t>sosyal hayatı düzenler, bireyler arası bağlılığı artırır. Birlikte yaşayan insanların hangi değerleri merkez alacakları konusunda konuşmaları, fikir birliğine varmaları gerekir. Farklı değerlere sahip kişiler arasında veya kuşaklar arasında oluşan farklı değerlerden kaynaklanan çatışmalar ortaya çıkabilir. Ancak bu çatışmaları da “barışmak, uzlaşmak” gibi başka ortak evrensel değerler yardımıyla çözmek mümkündür.</a:t>
            </a:r>
            <a:r>
              <a:rPr lang="tr-TR" sz="2800" b="1" dirty="0" smtClean="0"/>
              <a:t> </a:t>
            </a:r>
            <a:endParaRPr lang="tr-TR" sz="2800" dirty="0" smtClean="0">
              <a:latin typeface="Comic Sans MS" pitchFamily="66" charset="0"/>
            </a:endParaRPr>
          </a:p>
        </p:txBody>
      </p:sp>
      <p:pic>
        <p:nvPicPr>
          <p:cNvPr id="4" name="3 Resim" descr="sınıf.png"/>
          <p:cNvPicPr>
            <a:picLocks noChangeAspect="1"/>
          </p:cNvPicPr>
          <p:nvPr/>
        </p:nvPicPr>
        <p:blipFill>
          <a:blip r:embed="rId2" cstate="print"/>
          <a:stretch>
            <a:fillRect/>
          </a:stretch>
        </p:blipFill>
        <p:spPr>
          <a:xfrm>
            <a:off x="5286380" y="142853"/>
            <a:ext cx="3714776" cy="1643073"/>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latin typeface="Comic Sans MS" pitchFamily="66" charset="0"/>
              </a:rPr>
              <a:t>DEĞER TÜRLERİ</a:t>
            </a:r>
            <a:endParaRPr lang="tr-TR" dirty="0">
              <a:latin typeface="Comic Sans MS" pitchFamily="66" charset="0"/>
            </a:endParaRPr>
          </a:p>
        </p:txBody>
      </p:sp>
      <p:sp>
        <p:nvSpPr>
          <p:cNvPr id="3" name="2 İçerik Yer Tutucusu"/>
          <p:cNvSpPr>
            <a:spLocks noGrp="1"/>
          </p:cNvSpPr>
          <p:nvPr>
            <p:ph sz="quarter" idx="1"/>
          </p:nvPr>
        </p:nvSpPr>
        <p:spPr>
          <a:xfrm>
            <a:off x="457200" y="1557338"/>
            <a:ext cx="8686800" cy="4525962"/>
          </a:xfrm>
        </p:spPr>
        <p:txBody>
          <a:bodyPr>
            <a:normAutofit/>
          </a:bodyPr>
          <a:lstStyle/>
          <a:p>
            <a:pPr algn="just" eaLnBrk="1" fontAlgn="auto" hangingPunct="1">
              <a:spcAft>
                <a:spcPts val="0"/>
              </a:spcAft>
              <a:buFont typeface="Wingdings 2"/>
              <a:buNone/>
              <a:defRPr/>
            </a:pPr>
            <a:r>
              <a:rPr lang="tr-TR" dirty="0" smtClean="0"/>
              <a:t> </a:t>
            </a:r>
            <a:r>
              <a:rPr lang="tr-TR" dirty="0" smtClean="0">
                <a:latin typeface="Comic Sans MS" pitchFamily="66" charset="0"/>
              </a:rPr>
              <a:t>Hayatımızda bizleri yönlendiren pek çok değer türü vardır: </a:t>
            </a:r>
          </a:p>
          <a:p>
            <a:pPr algn="just" eaLnBrk="1" fontAlgn="auto" hangingPunct="1">
              <a:spcAft>
                <a:spcPts val="0"/>
              </a:spcAft>
              <a:buFont typeface="Wingdings 2"/>
              <a:buNone/>
              <a:defRPr/>
            </a:pPr>
            <a:r>
              <a:rPr lang="tr-TR" dirty="0" smtClean="0">
                <a:latin typeface="Comic Sans MS" pitchFamily="66" charset="0"/>
              </a:rPr>
              <a:t>     -Sağlık gibi biyolojik; </a:t>
            </a:r>
          </a:p>
          <a:p>
            <a:pPr algn="just" eaLnBrk="1" fontAlgn="auto" hangingPunct="1">
              <a:spcAft>
                <a:spcPts val="0"/>
              </a:spcAft>
              <a:buFont typeface="Wingdings 2"/>
              <a:buNone/>
              <a:defRPr/>
            </a:pPr>
            <a:r>
              <a:rPr lang="tr-TR" dirty="0" smtClean="0">
                <a:latin typeface="Comic Sans MS" pitchFamily="66" charset="0"/>
              </a:rPr>
              <a:t>     -Güzel-çirkin gibi estetik; </a:t>
            </a:r>
          </a:p>
          <a:p>
            <a:pPr algn="just" eaLnBrk="1" fontAlgn="auto" hangingPunct="1">
              <a:spcAft>
                <a:spcPts val="0"/>
              </a:spcAft>
              <a:buFont typeface="Wingdings 2"/>
              <a:buNone/>
              <a:defRPr/>
            </a:pPr>
            <a:r>
              <a:rPr lang="tr-TR" dirty="0" smtClean="0">
                <a:latin typeface="Comic Sans MS" pitchFamily="66" charset="0"/>
              </a:rPr>
              <a:t>     - İyi-kötü gibi ahlaki değerler; </a:t>
            </a:r>
          </a:p>
          <a:p>
            <a:pPr algn="just" eaLnBrk="1" fontAlgn="auto" hangingPunct="1">
              <a:spcAft>
                <a:spcPts val="0"/>
              </a:spcAft>
              <a:buFont typeface="Wingdings 2"/>
              <a:buNone/>
              <a:defRPr/>
            </a:pPr>
            <a:r>
              <a:rPr lang="tr-TR" dirty="0" smtClean="0">
                <a:latin typeface="Comic Sans MS" pitchFamily="66" charset="0"/>
              </a:rPr>
              <a:t>     -Sevap-günah gibi dinî değerler; </a:t>
            </a:r>
          </a:p>
          <a:p>
            <a:pPr algn="just" eaLnBrk="1" fontAlgn="auto" hangingPunct="1">
              <a:spcAft>
                <a:spcPts val="0"/>
              </a:spcAft>
              <a:buFont typeface="Wingdings 2"/>
              <a:buNone/>
              <a:defRPr/>
            </a:pPr>
            <a:r>
              <a:rPr lang="tr-TR" dirty="0" smtClean="0">
                <a:latin typeface="Comic Sans MS" pitchFamily="66" charset="0"/>
              </a:rPr>
              <a:t>     -Doğru-yanlış gibi mantıksal değerler.  </a:t>
            </a:r>
          </a:p>
          <a:p>
            <a:pPr algn="just" eaLnBrk="1" fontAlgn="auto" hangingPunct="1">
              <a:spcAft>
                <a:spcPts val="0"/>
              </a:spcAft>
              <a:buFont typeface="Wingdings 2"/>
              <a:buNone/>
              <a:defRPr/>
            </a:pPr>
            <a:r>
              <a:rPr lang="tr-TR" dirty="0" smtClean="0">
                <a:latin typeface="Comic Sans MS" pitchFamily="66" charset="0"/>
              </a:rPr>
              <a:t>      Değerler, şekil olarak olumlu-olumsuz, mutlak-göreceli ve öznel-nesnel olmak üzere değişik şekillerdedir. </a:t>
            </a:r>
          </a:p>
          <a:p>
            <a:pPr eaLnBrk="1" fontAlgn="auto" hangingPunct="1">
              <a:spcAft>
                <a:spcPts val="0"/>
              </a:spcAft>
              <a:buFont typeface="Wingdings 2"/>
              <a:buChar char=""/>
              <a:defRPr/>
            </a:pPr>
            <a:endParaRPr lang="tr-TR" dirty="0"/>
          </a:p>
        </p:txBody>
      </p:sp>
      <p:graphicFrame>
        <p:nvGraphicFramePr>
          <p:cNvPr id="1026" name="Object 2"/>
          <p:cNvGraphicFramePr>
            <a:graphicFrameLocks noChangeAspect="1"/>
          </p:cNvGraphicFramePr>
          <p:nvPr/>
        </p:nvGraphicFramePr>
        <p:xfrm>
          <a:off x="6643688" y="1357313"/>
          <a:ext cx="2051050" cy="2819400"/>
        </p:xfrm>
        <a:graphic>
          <a:graphicData uri="http://schemas.openxmlformats.org/presentationml/2006/ole">
            <p:oleObj spid="_x0000_s1026" name="Klip" r:id="rId3" imgW="2309760" imgH="317628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eaLnBrk="1" fontAlgn="auto" hangingPunct="1">
              <a:spcAft>
                <a:spcPts val="0"/>
              </a:spcAft>
              <a:defRPr/>
            </a:pPr>
            <a:r>
              <a:rPr lang="tr-TR" b="1" dirty="0" smtClean="0">
                <a:solidFill>
                  <a:srgbClr val="89006F"/>
                </a:solidFill>
                <a:latin typeface="Comic Sans MS" pitchFamily="66" charset="0"/>
              </a:rPr>
              <a:t>Değerler;</a:t>
            </a:r>
          </a:p>
        </p:txBody>
      </p:sp>
      <p:sp>
        <p:nvSpPr>
          <p:cNvPr id="25602" name="2 İçerik Yer Tutucusu"/>
          <p:cNvSpPr>
            <a:spLocks noGrp="1"/>
          </p:cNvSpPr>
          <p:nvPr>
            <p:ph sz="quarter" idx="1"/>
          </p:nvPr>
        </p:nvSpPr>
        <p:spPr>
          <a:xfrm>
            <a:off x="179388" y="1571625"/>
            <a:ext cx="8715375" cy="3000375"/>
          </a:xfrm>
        </p:spPr>
        <p:txBody>
          <a:bodyPr/>
          <a:lstStyle/>
          <a:p>
            <a:pPr algn="just" eaLnBrk="1" hangingPunct="1">
              <a:lnSpc>
                <a:spcPct val="80000"/>
              </a:lnSpc>
              <a:buFont typeface="Wingdings 2" pitchFamily="18" charset="2"/>
              <a:buChar char=""/>
            </a:pPr>
            <a:endParaRPr lang="tr-TR" sz="2000" b="1" smtClean="0"/>
          </a:p>
          <a:p>
            <a:pPr algn="just" eaLnBrk="1" hangingPunct="1">
              <a:lnSpc>
                <a:spcPct val="80000"/>
              </a:lnSpc>
              <a:buFont typeface="Wingdings 2" pitchFamily="18" charset="2"/>
              <a:buNone/>
            </a:pPr>
            <a:endParaRPr lang="tr-TR" sz="2800" b="1" smtClean="0"/>
          </a:p>
          <a:p>
            <a:pPr algn="just" eaLnBrk="1" hangingPunct="1">
              <a:lnSpc>
                <a:spcPct val="80000"/>
              </a:lnSpc>
              <a:buFont typeface="Wingdings 2" pitchFamily="18" charset="2"/>
              <a:buChar char=""/>
            </a:pPr>
            <a:r>
              <a:rPr lang="tr-TR" sz="2800" b="1" smtClean="0">
                <a:latin typeface="Comic Sans MS" pitchFamily="66" charset="0"/>
              </a:rPr>
              <a:t>Değerler öğretilebilir ve öğrenilebilen olgulardır.</a:t>
            </a:r>
            <a:r>
              <a:rPr lang="tr-TR" sz="2800" smtClean="0">
                <a:latin typeface="Comic Sans MS" pitchFamily="66" charset="0"/>
              </a:rPr>
              <a:t> </a:t>
            </a:r>
            <a:endParaRPr lang="tr-TR" sz="2800" b="1" smtClean="0">
              <a:latin typeface="Comic Sans MS" pitchFamily="66" charset="0"/>
            </a:endParaRPr>
          </a:p>
          <a:p>
            <a:pPr algn="just" eaLnBrk="1" hangingPunct="1">
              <a:lnSpc>
                <a:spcPct val="80000"/>
              </a:lnSpc>
              <a:buFont typeface="Wingdings 2" pitchFamily="18" charset="2"/>
              <a:buChar char=""/>
            </a:pPr>
            <a:endParaRPr lang="tr-TR" sz="2800" b="1" smtClean="0">
              <a:latin typeface="Comic Sans MS" pitchFamily="66" charset="0"/>
            </a:endParaRPr>
          </a:p>
          <a:p>
            <a:pPr algn="just" eaLnBrk="1" hangingPunct="1">
              <a:lnSpc>
                <a:spcPct val="80000"/>
              </a:lnSpc>
              <a:buFont typeface="Wingdings 2" pitchFamily="18" charset="2"/>
              <a:buChar char=""/>
            </a:pPr>
            <a:r>
              <a:rPr lang="tr-TR" sz="2800" b="1" smtClean="0">
                <a:latin typeface="Comic Sans MS" pitchFamily="66" charset="0"/>
              </a:rPr>
              <a:t>Değerlerin öğrenilmesi, rol öğrenmesi şeklinde bir sosyal öğrenmedir.</a:t>
            </a:r>
            <a:r>
              <a:rPr lang="tr-TR" sz="2800" smtClean="0">
                <a:latin typeface="Comic Sans MS" pitchFamily="66" charset="0"/>
              </a:rPr>
              <a:t> </a:t>
            </a:r>
          </a:p>
        </p:txBody>
      </p:sp>
      <p:pic>
        <p:nvPicPr>
          <p:cNvPr id="25603" name="Picture 7" descr="1212169394acu038resize"/>
          <p:cNvPicPr>
            <a:picLocks noChangeAspect="1" noChangeArrowheads="1"/>
          </p:cNvPicPr>
          <p:nvPr/>
        </p:nvPicPr>
        <p:blipFill>
          <a:blip r:embed="rId2" cstate="print"/>
          <a:srcRect/>
          <a:stretch>
            <a:fillRect/>
          </a:stretch>
        </p:blipFill>
        <p:spPr bwMode="auto">
          <a:xfrm>
            <a:off x="4357688" y="4214813"/>
            <a:ext cx="4367212" cy="264318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TotalTime>
  <Words>1004</Words>
  <Application>Microsoft Office PowerPoint</Application>
  <PresentationFormat>Ekran Gösterisi (4:3)</PresentationFormat>
  <Paragraphs>141</Paragraphs>
  <Slides>26</Slides>
  <Notes>3</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26</vt:i4>
      </vt:variant>
    </vt:vector>
  </HeadingPairs>
  <TitlesOfParts>
    <vt:vector size="29" baseType="lpstr">
      <vt:lpstr>Hisse Senedi</vt:lpstr>
      <vt:lpstr>Klip</vt:lpstr>
      <vt:lpstr>Clip</vt:lpstr>
      <vt:lpstr>Slayt 1</vt:lpstr>
      <vt:lpstr>DEĞER NEDİR?</vt:lpstr>
      <vt:lpstr>DEĞER  KAZANIMINDA  AİLE</vt:lpstr>
      <vt:lpstr>DEĞER  KAZANIMINDA  AİLE</vt:lpstr>
      <vt:lpstr>DEĞERLER EĞİTİMİ</vt:lpstr>
      <vt:lpstr>Slayt 6</vt:lpstr>
      <vt:lpstr>Değerler;</vt:lpstr>
      <vt:lpstr>DEĞER TÜRLERİ</vt:lpstr>
      <vt:lpstr>Değerler;</vt:lpstr>
      <vt:lpstr>DEĞERLER EĞİTİMİ</vt:lpstr>
      <vt:lpstr>DEĞERLER EĞİTİMİ NASIL OLMALI?</vt:lpstr>
      <vt:lpstr>Slayt 12</vt:lpstr>
      <vt:lpstr>Slayt 13</vt:lpstr>
      <vt:lpstr>  Türk Mİllî Eğİtİmİnİn AmaçlarI</vt:lpstr>
      <vt:lpstr>DEĞERLERİMİZ</vt:lpstr>
      <vt:lpstr>1. verilen beceri ve değerleri önemine göre  sırala.</vt:lpstr>
      <vt:lpstr>DEĞER EĞİTİMİ NEDEN GEREKLİ? </vt:lpstr>
      <vt:lpstr>DEĞER EĞİTİMİ NEDEN GEREKLİ? </vt:lpstr>
      <vt:lpstr> Değerler boşluk kabul etmez…</vt:lpstr>
      <vt:lpstr>İlke 2. Kalıtımla geçmez; çevresel etkenlere göre biçimlenir</vt:lpstr>
      <vt:lpstr>İlke 3. Yaşayarak, görerek ve hissederek öğrenilir…</vt:lpstr>
      <vt:lpstr>İlke 4. Her zaman ve her yerde eğitimi gerektirir…</vt:lpstr>
      <vt:lpstr>İlke 5. Zihin, kalp ve davranış üçgenine oturur…</vt:lpstr>
      <vt:lpstr>İlke 7. İç ve dış tutarlılık gerektirir…</vt:lpstr>
      <vt:lpstr>DEĞER EĞİTİMİNDE HEDEFLERİMİZ</vt:lpstr>
      <vt:lpstr>Slayt 26</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AYŞE KARARMAZ</cp:lastModifiedBy>
  <cp:revision>14</cp:revision>
  <dcterms:created xsi:type="dcterms:W3CDTF">2012-04-01T18:40:20Z</dcterms:created>
  <dcterms:modified xsi:type="dcterms:W3CDTF">2015-03-03T19:58:57Z</dcterms:modified>
</cp:coreProperties>
</file>